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9"/>
  </p:notesMasterIdLst>
  <p:sldIdLst>
    <p:sldId id="272" r:id="rId2"/>
    <p:sldId id="273" r:id="rId3"/>
    <p:sldId id="585" r:id="rId4"/>
    <p:sldId id="364" r:id="rId5"/>
    <p:sldId id="365" r:id="rId6"/>
    <p:sldId id="276" r:id="rId7"/>
    <p:sldId id="599" r:id="rId8"/>
    <p:sldId id="600" r:id="rId9"/>
    <p:sldId id="280" r:id="rId10"/>
    <p:sldId id="282" r:id="rId11"/>
    <p:sldId id="281" r:id="rId12"/>
    <p:sldId id="367" r:id="rId13"/>
    <p:sldId id="366" r:id="rId14"/>
    <p:sldId id="593" r:id="rId15"/>
    <p:sldId id="369" r:id="rId16"/>
    <p:sldId id="379" r:id="rId17"/>
    <p:sldId id="595" r:id="rId18"/>
    <p:sldId id="370" r:id="rId19"/>
    <p:sldId id="380" r:id="rId20"/>
    <p:sldId id="285" r:id="rId21"/>
    <p:sldId id="307" r:id="rId22"/>
    <p:sldId id="286" r:id="rId23"/>
    <p:sldId id="287" r:id="rId24"/>
    <p:sldId id="289" r:id="rId25"/>
    <p:sldId id="288" r:id="rId26"/>
    <p:sldId id="371" r:id="rId27"/>
    <p:sldId id="342" r:id="rId28"/>
    <p:sldId id="291" r:id="rId29"/>
    <p:sldId id="372" r:id="rId30"/>
    <p:sldId id="373" r:id="rId31"/>
    <p:sldId id="293" r:id="rId32"/>
    <p:sldId id="292" r:id="rId33"/>
    <p:sldId id="596" r:id="rId34"/>
    <p:sldId id="2145706054" r:id="rId35"/>
    <p:sldId id="606" r:id="rId36"/>
    <p:sldId id="294" r:id="rId37"/>
    <p:sldId id="295" r:id="rId38"/>
    <p:sldId id="374" r:id="rId39"/>
    <p:sldId id="345" r:id="rId40"/>
    <p:sldId id="382" r:id="rId41"/>
    <p:sldId id="2145706053" r:id="rId42"/>
    <p:sldId id="376" r:id="rId43"/>
    <p:sldId id="297" r:id="rId44"/>
    <p:sldId id="347" r:id="rId45"/>
    <p:sldId id="298" r:id="rId46"/>
    <p:sldId id="377" r:id="rId47"/>
    <p:sldId id="378" r:id="rId48"/>
    <p:sldId id="304" r:id="rId49"/>
    <p:sldId id="348" r:id="rId50"/>
    <p:sldId id="317" r:id="rId51"/>
    <p:sldId id="318" r:id="rId52"/>
    <p:sldId id="350" r:id="rId53"/>
    <p:sldId id="598" r:id="rId54"/>
    <p:sldId id="284" r:id="rId55"/>
    <p:sldId id="584" r:id="rId56"/>
    <p:sldId id="2145706055" r:id="rId57"/>
    <p:sldId id="322" r:id="rId58"/>
    <p:sldId id="602" r:id="rId59"/>
    <p:sldId id="361" r:id="rId60"/>
    <p:sldId id="279" r:id="rId61"/>
    <p:sldId id="354" r:id="rId62"/>
    <p:sldId id="315" r:id="rId63"/>
    <p:sldId id="316" r:id="rId64"/>
    <p:sldId id="277" r:id="rId65"/>
    <p:sldId id="328" r:id="rId66"/>
    <p:sldId id="330" r:id="rId67"/>
    <p:sldId id="582" r:id="rId68"/>
    <p:sldId id="331" r:id="rId69"/>
    <p:sldId id="355" r:id="rId70"/>
    <p:sldId id="333" r:id="rId71"/>
    <p:sldId id="335" r:id="rId72"/>
    <p:sldId id="336" r:id="rId73"/>
    <p:sldId id="357" r:id="rId74"/>
    <p:sldId id="358" r:id="rId75"/>
    <p:sldId id="339" r:id="rId76"/>
    <p:sldId id="360" r:id="rId77"/>
    <p:sldId id="311" r:id="rId78"/>
  </p:sldIdLst>
  <p:sldSz cx="9144000" cy="5143500" type="screen16x9"/>
  <p:notesSz cx="6858000" cy="91440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B23"/>
    <a:srgbClr val="88C4DD"/>
    <a:srgbClr val="C73C70"/>
    <a:srgbClr val="009973"/>
    <a:srgbClr val="C8417A"/>
    <a:srgbClr val="A7FFE2"/>
    <a:srgbClr val="F4F4F4"/>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50" autoAdjust="0"/>
    <p:restoredTop sz="86722" autoAdjust="0"/>
  </p:normalViewPr>
  <p:slideViewPr>
    <p:cSldViewPr>
      <p:cViewPr varScale="1">
        <p:scale>
          <a:sx n="144" d="100"/>
          <a:sy n="144" d="100"/>
        </p:scale>
        <p:origin x="174"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64526355309183E-2"/>
          <c:y val="5.7132566108145121E-2"/>
          <c:w val="0.94871079937478209"/>
          <c:h val="0.73595690748353348"/>
        </c:manualLayout>
      </c:layout>
      <c:barChart>
        <c:barDir val="col"/>
        <c:grouping val="clustered"/>
        <c:varyColors val="0"/>
        <c:ser>
          <c:idx val="0"/>
          <c:order val="0"/>
          <c:tx>
            <c:strRef>
              <c:f>Sheet1!$B$1</c:f>
              <c:strCache>
                <c:ptCount val="1"/>
                <c:pt idx="0">
                  <c:v>Tier 4  Intention to Revoke</c:v>
                </c:pt>
              </c:strCache>
            </c:strRef>
          </c:tx>
          <c:spPr>
            <a:solidFill>
              <a:srgbClr val="E31B23"/>
            </a:solidFill>
            <a:ln>
              <a:solidFill>
                <a:srgbClr val="E31B23"/>
              </a:solidFill>
            </a:ln>
            <a:effectLst/>
          </c:spPr>
          <c:invertIfNegative val="0"/>
          <c:cat>
            <c:strRef>
              <c:f>Sheet1!$A$2:$A$32</c:f>
              <c:strCache>
                <c:ptCount val="31"/>
                <c:pt idx="0">
                  <c:v>2016 Q1</c:v>
                </c:pt>
                <c:pt idx="1">
                  <c:v>2016 Q2</c:v>
                </c:pt>
                <c:pt idx="2">
                  <c:v>2016 Q3</c:v>
                </c:pt>
                <c:pt idx="3">
                  <c:v>2016 Q4</c:v>
                </c:pt>
                <c:pt idx="4">
                  <c:v>2017 Q1</c:v>
                </c:pt>
                <c:pt idx="5">
                  <c:v>2017 Q2</c:v>
                </c:pt>
                <c:pt idx="6">
                  <c:v>2017 Q3</c:v>
                </c:pt>
                <c:pt idx="7">
                  <c:v>2017 Q4</c:v>
                </c:pt>
                <c:pt idx="8">
                  <c:v>2018 Q1</c:v>
                </c:pt>
                <c:pt idx="9">
                  <c:v>2018 Q2</c:v>
                </c:pt>
                <c:pt idx="10">
                  <c:v>2018 Q3</c:v>
                </c:pt>
                <c:pt idx="11">
                  <c:v>2018 Q4</c:v>
                </c:pt>
                <c:pt idx="12">
                  <c:v>2019 Q1</c:v>
                </c:pt>
                <c:pt idx="13">
                  <c:v>2019 Q2</c:v>
                </c:pt>
                <c:pt idx="14">
                  <c:v>2019 Q3</c:v>
                </c:pt>
                <c:pt idx="15">
                  <c:v>2019 Q4</c:v>
                </c:pt>
                <c:pt idx="16">
                  <c:v>2020 Q1</c:v>
                </c:pt>
                <c:pt idx="17">
                  <c:v>2020 Q2</c:v>
                </c:pt>
                <c:pt idx="18">
                  <c:v>2020 Q3</c:v>
                </c:pt>
                <c:pt idx="19">
                  <c:v>2020 Q4</c:v>
                </c:pt>
                <c:pt idx="20">
                  <c:v>2021 Q1</c:v>
                </c:pt>
                <c:pt idx="21">
                  <c:v>2021 Q2</c:v>
                </c:pt>
                <c:pt idx="22">
                  <c:v>2021 Q3</c:v>
                </c:pt>
                <c:pt idx="23">
                  <c:v>2021 Q4</c:v>
                </c:pt>
                <c:pt idx="24">
                  <c:v>2022 Q1</c:v>
                </c:pt>
                <c:pt idx="25">
                  <c:v>2022 Q2</c:v>
                </c:pt>
                <c:pt idx="26">
                  <c:v>2022 Q3</c:v>
                </c:pt>
                <c:pt idx="27">
                  <c:v>2022 Q4</c:v>
                </c:pt>
                <c:pt idx="28">
                  <c:v>2023 Q1</c:v>
                </c:pt>
                <c:pt idx="29">
                  <c:v>2023 Q2</c:v>
                </c:pt>
                <c:pt idx="30">
                  <c:v>2023 Q3</c:v>
                </c:pt>
              </c:strCache>
            </c:strRef>
          </c:cat>
          <c:val>
            <c:numRef>
              <c:f>Sheet1!$B$2:$B$32</c:f>
              <c:numCache>
                <c:formatCode>#,##0</c:formatCode>
                <c:ptCount val="31"/>
                <c:pt idx="0">
                  <c:v>18</c:v>
                </c:pt>
                <c:pt idx="1">
                  <c:v>10</c:v>
                </c:pt>
                <c:pt idx="2">
                  <c:v>13</c:v>
                </c:pt>
                <c:pt idx="3">
                  <c:v>14</c:v>
                </c:pt>
                <c:pt idx="4">
                  <c:v>5</c:v>
                </c:pt>
                <c:pt idx="5">
                  <c:v>7</c:v>
                </c:pt>
                <c:pt idx="6">
                  <c:v>9</c:v>
                </c:pt>
                <c:pt idx="7">
                  <c:v>3</c:v>
                </c:pt>
                <c:pt idx="8">
                  <c:v>3</c:v>
                </c:pt>
                <c:pt idx="9">
                  <c:v>6</c:v>
                </c:pt>
                <c:pt idx="10" formatCode="General">
                  <c:v>7</c:v>
                </c:pt>
                <c:pt idx="11" formatCode="General">
                  <c:v>1</c:v>
                </c:pt>
                <c:pt idx="12">
                  <c:v>5</c:v>
                </c:pt>
                <c:pt idx="13">
                  <c:v>11</c:v>
                </c:pt>
                <c:pt idx="14" formatCode="General">
                  <c:v>5</c:v>
                </c:pt>
                <c:pt idx="15" formatCode="General">
                  <c:v>9</c:v>
                </c:pt>
                <c:pt idx="16" formatCode="General">
                  <c:v>8</c:v>
                </c:pt>
                <c:pt idx="17">
                  <c:v>3</c:v>
                </c:pt>
                <c:pt idx="18">
                  <c:v>4</c:v>
                </c:pt>
                <c:pt idx="19">
                  <c:v>3</c:v>
                </c:pt>
                <c:pt idx="20" formatCode="General">
                  <c:v>7</c:v>
                </c:pt>
                <c:pt idx="21">
                  <c:v>2</c:v>
                </c:pt>
                <c:pt idx="22" formatCode="General">
                  <c:v>1</c:v>
                </c:pt>
                <c:pt idx="23" formatCode="General">
                  <c:v>1</c:v>
                </c:pt>
                <c:pt idx="24">
                  <c:v>2</c:v>
                </c:pt>
                <c:pt idx="25">
                  <c:v>4</c:v>
                </c:pt>
                <c:pt idx="26" formatCode="General">
                  <c:v>0</c:v>
                </c:pt>
                <c:pt idx="27" formatCode="General">
                  <c:v>0</c:v>
                </c:pt>
                <c:pt idx="28" formatCode="General">
                  <c:v>2</c:v>
                </c:pt>
                <c:pt idx="29" formatCode="General">
                  <c:v>4</c:v>
                </c:pt>
                <c:pt idx="30" formatCode="General">
                  <c:v>4</c:v>
                </c:pt>
              </c:numCache>
            </c:numRef>
          </c:val>
          <c:extLst>
            <c:ext xmlns:c16="http://schemas.microsoft.com/office/drawing/2014/chart" uri="{C3380CC4-5D6E-409C-BE32-E72D297353CC}">
              <c16:uniqueId val="{00000000-2568-44EB-8D89-71051BD8E90D}"/>
            </c:ext>
          </c:extLst>
        </c:ser>
        <c:ser>
          <c:idx val="1"/>
          <c:order val="1"/>
          <c:tx>
            <c:strRef>
              <c:f>Sheet1!$C$1</c:f>
              <c:strCache>
                <c:ptCount val="1"/>
                <c:pt idx="0">
                  <c:v>Tier 4 Revoked</c:v>
                </c:pt>
              </c:strCache>
            </c:strRef>
          </c:tx>
          <c:spPr>
            <a:solidFill>
              <a:schemeClr val="accent2"/>
            </a:solidFill>
            <a:ln>
              <a:noFill/>
            </a:ln>
            <a:effectLst/>
          </c:spPr>
          <c:invertIfNegative val="0"/>
          <c:cat>
            <c:strRef>
              <c:f>Sheet1!$A$2:$A$32</c:f>
              <c:strCache>
                <c:ptCount val="31"/>
                <c:pt idx="0">
                  <c:v>2016 Q1</c:v>
                </c:pt>
                <c:pt idx="1">
                  <c:v>2016 Q2</c:v>
                </c:pt>
                <c:pt idx="2">
                  <c:v>2016 Q3</c:v>
                </c:pt>
                <c:pt idx="3">
                  <c:v>2016 Q4</c:v>
                </c:pt>
                <c:pt idx="4">
                  <c:v>2017 Q1</c:v>
                </c:pt>
                <c:pt idx="5">
                  <c:v>2017 Q2</c:v>
                </c:pt>
                <c:pt idx="6">
                  <c:v>2017 Q3</c:v>
                </c:pt>
                <c:pt idx="7">
                  <c:v>2017 Q4</c:v>
                </c:pt>
                <c:pt idx="8">
                  <c:v>2018 Q1</c:v>
                </c:pt>
                <c:pt idx="9">
                  <c:v>2018 Q2</c:v>
                </c:pt>
                <c:pt idx="10">
                  <c:v>2018 Q3</c:v>
                </c:pt>
                <c:pt idx="11">
                  <c:v>2018 Q4</c:v>
                </c:pt>
                <c:pt idx="12">
                  <c:v>2019 Q1</c:v>
                </c:pt>
                <c:pt idx="13">
                  <c:v>2019 Q2</c:v>
                </c:pt>
                <c:pt idx="14">
                  <c:v>2019 Q3</c:v>
                </c:pt>
                <c:pt idx="15">
                  <c:v>2019 Q4</c:v>
                </c:pt>
                <c:pt idx="16">
                  <c:v>2020 Q1</c:v>
                </c:pt>
                <c:pt idx="17">
                  <c:v>2020 Q2</c:v>
                </c:pt>
                <c:pt idx="18">
                  <c:v>2020 Q3</c:v>
                </c:pt>
                <c:pt idx="19">
                  <c:v>2020 Q4</c:v>
                </c:pt>
                <c:pt idx="20">
                  <c:v>2021 Q1</c:v>
                </c:pt>
                <c:pt idx="21">
                  <c:v>2021 Q2</c:v>
                </c:pt>
                <c:pt idx="22">
                  <c:v>2021 Q3</c:v>
                </c:pt>
                <c:pt idx="23">
                  <c:v>2021 Q4</c:v>
                </c:pt>
                <c:pt idx="24">
                  <c:v>2022 Q1</c:v>
                </c:pt>
                <c:pt idx="25">
                  <c:v>2022 Q2</c:v>
                </c:pt>
                <c:pt idx="26">
                  <c:v>2022 Q3</c:v>
                </c:pt>
                <c:pt idx="27">
                  <c:v>2022 Q4</c:v>
                </c:pt>
                <c:pt idx="28">
                  <c:v>2023 Q1</c:v>
                </c:pt>
                <c:pt idx="29">
                  <c:v>2023 Q2</c:v>
                </c:pt>
                <c:pt idx="30">
                  <c:v>2023 Q3</c:v>
                </c:pt>
              </c:strCache>
            </c:strRef>
          </c:cat>
          <c:val>
            <c:numRef>
              <c:f>Sheet1!$C$2:$C$32</c:f>
              <c:numCache>
                <c:formatCode>#,##0</c:formatCode>
                <c:ptCount val="31"/>
                <c:pt idx="0">
                  <c:v>14</c:v>
                </c:pt>
                <c:pt idx="1">
                  <c:v>9</c:v>
                </c:pt>
                <c:pt idx="2">
                  <c:v>10</c:v>
                </c:pt>
                <c:pt idx="3">
                  <c:v>9</c:v>
                </c:pt>
                <c:pt idx="4">
                  <c:v>9</c:v>
                </c:pt>
                <c:pt idx="5">
                  <c:v>4</c:v>
                </c:pt>
                <c:pt idx="6">
                  <c:v>3</c:v>
                </c:pt>
                <c:pt idx="7">
                  <c:v>2</c:v>
                </c:pt>
                <c:pt idx="8">
                  <c:v>0</c:v>
                </c:pt>
                <c:pt idx="9">
                  <c:v>1</c:v>
                </c:pt>
                <c:pt idx="10" formatCode="General">
                  <c:v>2</c:v>
                </c:pt>
                <c:pt idx="11" formatCode="General">
                  <c:v>1</c:v>
                </c:pt>
                <c:pt idx="12">
                  <c:v>0</c:v>
                </c:pt>
                <c:pt idx="13">
                  <c:v>2</c:v>
                </c:pt>
                <c:pt idx="14" formatCode="General">
                  <c:v>3</c:v>
                </c:pt>
                <c:pt idx="15" formatCode="General">
                  <c:v>2</c:v>
                </c:pt>
                <c:pt idx="16" formatCode="General">
                  <c:v>2</c:v>
                </c:pt>
                <c:pt idx="17">
                  <c:v>1</c:v>
                </c:pt>
                <c:pt idx="18">
                  <c:v>2</c:v>
                </c:pt>
                <c:pt idx="19">
                  <c:v>5</c:v>
                </c:pt>
                <c:pt idx="20" formatCode="General">
                  <c:v>0</c:v>
                </c:pt>
                <c:pt idx="21">
                  <c:v>1</c:v>
                </c:pt>
                <c:pt idx="22" formatCode="General">
                  <c:v>2</c:v>
                </c:pt>
                <c:pt idx="23" formatCode="General">
                  <c:v>0</c:v>
                </c:pt>
                <c:pt idx="24">
                  <c:v>0</c:v>
                </c:pt>
                <c:pt idx="25">
                  <c:v>2</c:v>
                </c:pt>
                <c:pt idx="26" formatCode="General">
                  <c:v>2</c:v>
                </c:pt>
                <c:pt idx="27" formatCode="General">
                  <c:v>0</c:v>
                </c:pt>
                <c:pt idx="28" formatCode="General">
                  <c:v>1</c:v>
                </c:pt>
                <c:pt idx="29" formatCode="General">
                  <c:v>0</c:v>
                </c:pt>
                <c:pt idx="30" formatCode="General">
                  <c:v>1</c:v>
                </c:pt>
              </c:numCache>
            </c:numRef>
          </c:val>
          <c:extLst>
            <c:ext xmlns:c16="http://schemas.microsoft.com/office/drawing/2014/chart" uri="{C3380CC4-5D6E-409C-BE32-E72D297353CC}">
              <c16:uniqueId val="{00000001-2568-44EB-8D89-71051BD8E90D}"/>
            </c:ext>
          </c:extLst>
        </c:ser>
        <c:dLbls>
          <c:showLegendKey val="0"/>
          <c:showVal val="0"/>
          <c:showCatName val="0"/>
          <c:showSerName val="0"/>
          <c:showPercent val="0"/>
          <c:showBubbleSize val="0"/>
        </c:dLbls>
        <c:gapWidth val="219"/>
        <c:overlap val="-27"/>
        <c:axId val="794604688"/>
        <c:axId val="794610928"/>
      </c:barChart>
      <c:catAx>
        <c:axId val="79460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4610928"/>
        <c:crosses val="autoZero"/>
        <c:auto val="1"/>
        <c:lblAlgn val="ctr"/>
        <c:lblOffset val="100"/>
        <c:noMultiLvlLbl val="0"/>
      </c:catAx>
      <c:valAx>
        <c:axId val="794610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4604688"/>
        <c:crosses val="autoZero"/>
        <c:crossBetween val="between"/>
      </c:valAx>
      <c:spPr>
        <a:noFill/>
        <a:ln>
          <a:noFill/>
        </a:ln>
        <a:effectLst/>
      </c:spPr>
    </c:plotArea>
    <c:legend>
      <c:legendPos val="b"/>
      <c:layout>
        <c:manualLayout>
          <c:xMode val="edge"/>
          <c:yMode val="edge"/>
          <c:x val="0.33429427381631927"/>
          <c:y val="0.11215102379092834"/>
          <c:w val="0.30939510994504882"/>
          <c:h val="9.66119505187988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5330F-1227-445D-8938-54EB5ED2ADA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46FC7E78-33FA-4640-A5A0-4C9CDFF85DBB}">
      <dgm:prSet phldrT="[Text]" custT="1"/>
      <dgm:spPr>
        <a:solidFill>
          <a:srgbClr val="EB5D0B"/>
        </a:solidFill>
      </dgm:spPr>
      <dgm:t>
        <a:bodyPr/>
        <a:lstStyle/>
        <a:p>
          <a:r>
            <a:rPr lang="en-GB" sz="1100" dirty="0"/>
            <a:t>IM flags any missing documents or potential issues</a:t>
          </a:r>
        </a:p>
      </dgm:t>
    </dgm:pt>
    <dgm:pt modelId="{89D8A46C-4A19-47EC-A160-24104C57143D}" type="parTrans" cxnId="{A99EAD70-80E3-4A0D-A6F5-9AA3A2BB4023}">
      <dgm:prSet/>
      <dgm:spPr/>
      <dgm:t>
        <a:bodyPr/>
        <a:lstStyle/>
        <a:p>
          <a:endParaRPr lang="en-GB" sz="1800"/>
        </a:p>
      </dgm:t>
    </dgm:pt>
    <dgm:pt modelId="{18D8D1DB-2B80-4E96-A69E-802D0835DED1}" type="sibTrans" cxnId="{A99EAD70-80E3-4A0D-A6F5-9AA3A2BB4023}">
      <dgm:prSet custT="1"/>
      <dgm:spPr>
        <a:solidFill>
          <a:srgbClr val="F9AD83"/>
        </a:solidFill>
      </dgm:spPr>
      <dgm:t>
        <a:bodyPr/>
        <a:lstStyle/>
        <a:p>
          <a:endParaRPr lang="en-GB" sz="900" dirty="0"/>
        </a:p>
      </dgm:t>
    </dgm:pt>
    <dgm:pt modelId="{14A58E64-3866-44B8-86E5-82A62809049A}">
      <dgm:prSet phldrT="[Text]" custT="1"/>
      <dgm:spPr>
        <a:solidFill>
          <a:srgbClr val="EB5D0B"/>
        </a:solidFill>
      </dgm:spPr>
      <dgm:t>
        <a:bodyPr/>
        <a:lstStyle/>
        <a:p>
          <a:r>
            <a:rPr lang="en-GB" sz="1100" dirty="0"/>
            <a:t>School assigns the CAS</a:t>
          </a:r>
        </a:p>
      </dgm:t>
    </dgm:pt>
    <dgm:pt modelId="{65D92961-4900-468E-AEB8-7B713AC5A739}" type="parTrans" cxnId="{131CC47A-5DF5-4A4D-9891-9D9BF0710B18}">
      <dgm:prSet/>
      <dgm:spPr/>
      <dgm:t>
        <a:bodyPr/>
        <a:lstStyle/>
        <a:p>
          <a:endParaRPr lang="en-GB" sz="1800"/>
        </a:p>
      </dgm:t>
    </dgm:pt>
    <dgm:pt modelId="{BF2B8325-6A39-49BD-AEDB-450310E7E03B}" type="sibTrans" cxnId="{131CC47A-5DF5-4A4D-9891-9D9BF0710B18}">
      <dgm:prSet custT="1"/>
      <dgm:spPr>
        <a:solidFill>
          <a:srgbClr val="F9AD83"/>
        </a:solidFill>
      </dgm:spPr>
      <dgm:t>
        <a:bodyPr/>
        <a:lstStyle/>
        <a:p>
          <a:endParaRPr lang="en-GB" sz="900" dirty="0"/>
        </a:p>
      </dgm:t>
    </dgm:pt>
    <dgm:pt modelId="{09069609-5AB0-492C-A3DC-C075703E9298}">
      <dgm:prSet phldrT="[Text]" custT="1"/>
      <dgm:spPr>
        <a:solidFill>
          <a:srgbClr val="EB5D0B"/>
        </a:solidFill>
      </dgm:spPr>
      <dgm:t>
        <a:bodyPr/>
        <a:lstStyle/>
        <a:p>
          <a:r>
            <a:rPr lang="en-GB" sz="1100" dirty="0"/>
            <a:t>IM prepares a bespoke visa application guidance pack</a:t>
          </a:r>
        </a:p>
      </dgm:t>
    </dgm:pt>
    <dgm:pt modelId="{EF7F4747-28B6-4463-8FF2-620A1364A2F3}" type="parTrans" cxnId="{E975851C-7E36-4021-A0FD-3EBE8199E5C5}">
      <dgm:prSet/>
      <dgm:spPr/>
      <dgm:t>
        <a:bodyPr/>
        <a:lstStyle/>
        <a:p>
          <a:endParaRPr lang="en-GB" sz="1800"/>
        </a:p>
      </dgm:t>
    </dgm:pt>
    <dgm:pt modelId="{42C41881-C346-48A5-8173-3700AFFA195B}" type="sibTrans" cxnId="{E975851C-7E36-4021-A0FD-3EBE8199E5C5}">
      <dgm:prSet custT="1"/>
      <dgm:spPr>
        <a:solidFill>
          <a:srgbClr val="F9AD83"/>
        </a:solidFill>
      </dgm:spPr>
      <dgm:t>
        <a:bodyPr/>
        <a:lstStyle/>
        <a:p>
          <a:endParaRPr lang="en-GB" sz="900" dirty="0"/>
        </a:p>
      </dgm:t>
    </dgm:pt>
    <dgm:pt modelId="{9541656A-FB82-42D8-8944-83ACF634ADF1}">
      <dgm:prSet phldrT="[Text]" custT="1"/>
      <dgm:spPr>
        <a:solidFill>
          <a:srgbClr val="EB5D0B"/>
        </a:solidFill>
      </dgm:spPr>
      <dgm:t>
        <a:bodyPr/>
        <a:lstStyle/>
        <a:p>
          <a:r>
            <a:rPr lang="en-GB" sz="1100" dirty="0"/>
            <a:t>Student applies for a visa</a:t>
          </a:r>
        </a:p>
      </dgm:t>
    </dgm:pt>
    <dgm:pt modelId="{4F61BD18-D1E0-4ECC-9A23-AE91D04B41A0}" type="parTrans" cxnId="{6B5ED3AD-F879-4BFE-BC4D-1F891FFE57DC}">
      <dgm:prSet/>
      <dgm:spPr/>
      <dgm:t>
        <a:bodyPr/>
        <a:lstStyle/>
        <a:p>
          <a:endParaRPr lang="en-GB" sz="1800"/>
        </a:p>
      </dgm:t>
    </dgm:pt>
    <dgm:pt modelId="{430ADF21-A97C-4530-BDE2-576721EC49A5}" type="sibTrans" cxnId="{6B5ED3AD-F879-4BFE-BC4D-1F891FFE57DC}">
      <dgm:prSet/>
      <dgm:spPr/>
      <dgm:t>
        <a:bodyPr/>
        <a:lstStyle/>
        <a:p>
          <a:endParaRPr lang="en-GB" sz="1800"/>
        </a:p>
      </dgm:t>
    </dgm:pt>
    <dgm:pt modelId="{57D51CD5-40EB-499E-ADA2-BBB7FF236E37}">
      <dgm:prSet phldrT="[Text]" custT="1"/>
      <dgm:spPr>
        <a:solidFill>
          <a:srgbClr val="EB5D0B"/>
        </a:solidFill>
      </dgm:spPr>
      <dgm:t>
        <a:bodyPr/>
        <a:lstStyle/>
        <a:p>
          <a:r>
            <a:rPr lang="en-GB" sz="1100" dirty="0"/>
            <a:t>Parents complete a dynamic questionnaire on the IM portal</a:t>
          </a:r>
        </a:p>
      </dgm:t>
    </dgm:pt>
    <dgm:pt modelId="{EFC0749A-F17C-421B-96A6-FD73F3D4B9F1}" type="parTrans" cxnId="{D813B2A8-E183-49AF-B75B-C36EA6CE0F12}">
      <dgm:prSet/>
      <dgm:spPr/>
      <dgm:t>
        <a:bodyPr/>
        <a:lstStyle/>
        <a:p>
          <a:endParaRPr lang="en-GB" sz="1800"/>
        </a:p>
      </dgm:t>
    </dgm:pt>
    <dgm:pt modelId="{EC515FD1-CFFF-45B1-BD95-3033CE73E1C9}" type="sibTrans" cxnId="{D813B2A8-E183-49AF-B75B-C36EA6CE0F12}">
      <dgm:prSet custT="1"/>
      <dgm:spPr>
        <a:solidFill>
          <a:srgbClr val="F9AD83"/>
        </a:solidFill>
      </dgm:spPr>
      <dgm:t>
        <a:bodyPr/>
        <a:lstStyle/>
        <a:p>
          <a:endParaRPr lang="en-GB" sz="900" dirty="0"/>
        </a:p>
      </dgm:t>
    </dgm:pt>
    <dgm:pt modelId="{4CC248AE-26FC-4AE3-B8BC-99E56188F505}" type="pres">
      <dgm:prSet presAssocID="{D555330F-1227-445D-8938-54EB5ED2ADAA}" presName="diagram" presStyleCnt="0">
        <dgm:presLayoutVars>
          <dgm:dir/>
          <dgm:resizeHandles val="exact"/>
        </dgm:presLayoutVars>
      </dgm:prSet>
      <dgm:spPr/>
    </dgm:pt>
    <dgm:pt modelId="{F4C23824-0E7F-4EF3-A836-63E157B4B30D}" type="pres">
      <dgm:prSet presAssocID="{57D51CD5-40EB-499E-ADA2-BBB7FF236E37}" presName="node" presStyleLbl="node1" presStyleIdx="0" presStyleCnt="5">
        <dgm:presLayoutVars>
          <dgm:bulletEnabled val="1"/>
        </dgm:presLayoutVars>
      </dgm:prSet>
      <dgm:spPr/>
    </dgm:pt>
    <dgm:pt modelId="{85EA5567-716B-4F38-ADAE-BA0DB8B2702B}" type="pres">
      <dgm:prSet presAssocID="{EC515FD1-CFFF-45B1-BD95-3033CE73E1C9}" presName="sibTrans" presStyleLbl="sibTrans2D1" presStyleIdx="0" presStyleCnt="4"/>
      <dgm:spPr/>
    </dgm:pt>
    <dgm:pt modelId="{CA3831E7-D3EE-44EB-92A7-5123715031DB}" type="pres">
      <dgm:prSet presAssocID="{EC515FD1-CFFF-45B1-BD95-3033CE73E1C9}" presName="connectorText" presStyleLbl="sibTrans2D1" presStyleIdx="0" presStyleCnt="4"/>
      <dgm:spPr/>
    </dgm:pt>
    <dgm:pt modelId="{2130B71A-B6C6-46DE-AF17-51096E8DDE36}" type="pres">
      <dgm:prSet presAssocID="{46FC7E78-33FA-4640-A5A0-4C9CDFF85DBB}" presName="node" presStyleLbl="node1" presStyleIdx="1" presStyleCnt="5" custLinFactNeighborX="-14006">
        <dgm:presLayoutVars>
          <dgm:bulletEnabled val="1"/>
        </dgm:presLayoutVars>
      </dgm:prSet>
      <dgm:spPr/>
    </dgm:pt>
    <dgm:pt modelId="{D0D219BF-D750-4F17-AFE8-EDCF89EFB418}" type="pres">
      <dgm:prSet presAssocID="{18D8D1DB-2B80-4E96-A69E-802D0835DED1}" presName="sibTrans" presStyleLbl="sibTrans2D1" presStyleIdx="1" presStyleCnt="4"/>
      <dgm:spPr/>
    </dgm:pt>
    <dgm:pt modelId="{A101F167-BA70-4CF6-86A7-F3D400A81C71}" type="pres">
      <dgm:prSet presAssocID="{18D8D1DB-2B80-4E96-A69E-802D0835DED1}" presName="connectorText" presStyleLbl="sibTrans2D1" presStyleIdx="1" presStyleCnt="4"/>
      <dgm:spPr/>
    </dgm:pt>
    <dgm:pt modelId="{6294745D-7729-41DD-84EF-E67E5C426B17}" type="pres">
      <dgm:prSet presAssocID="{14A58E64-3866-44B8-86E5-82A62809049A}" presName="node" presStyleLbl="node1" presStyleIdx="2" presStyleCnt="5" custLinFactNeighborX="-14006" custLinFactNeighborY="-29920">
        <dgm:presLayoutVars>
          <dgm:bulletEnabled val="1"/>
        </dgm:presLayoutVars>
      </dgm:prSet>
      <dgm:spPr/>
    </dgm:pt>
    <dgm:pt modelId="{2AE5E712-05B7-488E-975C-A79B0D58FDF6}" type="pres">
      <dgm:prSet presAssocID="{BF2B8325-6A39-49BD-AEDB-450310E7E03B}" presName="sibTrans" presStyleLbl="sibTrans2D1" presStyleIdx="2" presStyleCnt="4"/>
      <dgm:spPr/>
    </dgm:pt>
    <dgm:pt modelId="{EF149DCC-099E-4D75-BD14-2F74831D61CE}" type="pres">
      <dgm:prSet presAssocID="{BF2B8325-6A39-49BD-AEDB-450310E7E03B}" presName="connectorText" presStyleLbl="sibTrans2D1" presStyleIdx="2" presStyleCnt="4"/>
      <dgm:spPr/>
    </dgm:pt>
    <dgm:pt modelId="{F825905F-4964-4185-B912-0306A833680C}" type="pres">
      <dgm:prSet presAssocID="{09069609-5AB0-492C-A3DC-C075703E9298}" presName="node" presStyleLbl="node1" presStyleIdx="3" presStyleCnt="5" custLinFactNeighborY="-32279">
        <dgm:presLayoutVars>
          <dgm:bulletEnabled val="1"/>
        </dgm:presLayoutVars>
      </dgm:prSet>
      <dgm:spPr/>
    </dgm:pt>
    <dgm:pt modelId="{8C02EEC6-7825-49C1-92C0-31F26E4541FF}" type="pres">
      <dgm:prSet presAssocID="{42C41881-C346-48A5-8173-3700AFFA195B}" presName="sibTrans" presStyleLbl="sibTrans2D1" presStyleIdx="3" presStyleCnt="4"/>
      <dgm:spPr/>
    </dgm:pt>
    <dgm:pt modelId="{942A4DBD-031D-4543-A2B3-73CCDB6DBBE3}" type="pres">
      <dgm:prSet presAssocID="{42C41881-C346-48A5-8173-3700AFFA195B}" presName="connectorText" presStyleLbl="sibTrans2D1" presStyleIdx="3" presStyleCnt="4"/>
      <dgm:spPr/>
    </dgm:pt>
    <dgm:pt modelId="{11A029E9-8A94-43ED-8A03-620E70B154D6}" type="pres">
      <dgm:prSet presAssocID="{9541656A-FB82-42D8-8944-83ACF634ADF1}" presName="node" presStyleLbl="node1" presStyleIdx="4" presStyleCnt="5" custLinFactNeighborY="-56828">
        <dgm:presLayoutVars>
          <dgm:bulletEnabled val="1"/>
        </dgm:presLayoutVars>
      </dgm:prSet>
      <dgm:spPr/>
    </dgm:pt>
  </dgm:ptLst>
  <dgm:cxnLst>
    <dgm:cxn modelId="{DFB9B918-7D41-419F-9459-C97DC2161896}" type="presOf" srcId="{18D8D1DB-2B80-4E96-A69E-802D0835DED1}" destId="{A101F167-BA70-4CF6-86A7-F3D400A81C71}" srcOrd="1" destOrd="0" presId="urn:microsoft.com/office/officeart/2005/8/layout/process5"/>
    <dgm:cxn modelId="{E975851C-7E36-4021-A0FD-3EBE8199E5C5}" srcId="{D555330F-1227-445D-8938-54EB5ED2ADAA}" destId="{09069609-5AB0-492C-A3DC-C075703E9298}" srcOrd="3" destOrd="0" parTransId="{EF7F4747-28B6-4463-8FF2-620A1364A2F3}" sibTransId="{42C41881-C346-48A5-8173-3700AFFA195B}"/>
    <dgm:cxn modelId="{F0AE9329-E254-48CB-91B4-7E855EBC5634}" type="presOf" srcId="{BF2B8325-6A39-49BD-AEDB-450310E7E03B}" destId="{2AE5E712-05B7-488E-975C-A79B0D58FDF6}" srcOrd="0" destOrd="0" presId="urn:microsoft.com/office/officeart/2005/8/layout/process5"/>
    <dgm:cxn modelId="{50BB432C-2579-4EA2-9053-0377E23BB43C}" type="presOf" srcId="{46FC7E78-33FA-4640-A5A0-4C9CDFF85DBB}" destId="{2130B71A-B6C6-46DE-AF17-51096E8DDE36}" srcOrd="0" destOrd="0" presId="urn:microsoft.com/office/officeart/2005/8/layout/process5"/>
    <dgm:cxn modelId="{0F36D55D-7C08-42CC-96A9-A828178CE26B}" type="presOf" srcId="{EC515FD1-CFFF-45B1-BD95-3033CE73E1C9}" destId="{CA3831E7-D3EE-44EB-92A7-5123715031DB}" srcOrd="1" destOrd="0" presId="urn:microsoft.com/office/officeart/2005/8/layout/process5"/>
    <dgm:cxn modelId="{9769BB48-E1CE-424E-98F1-2F2BBA19491B}" type="presOf" srcId="{09069609-5AB0-492C-A3DC-C075703E9298}" destId="{F825905F-4964-4185-B912-0306A833680C}" srcOrd="0" destOrd="0" presId="urn:microsoft.com/office/officeart/2005/8/layout/process5"/>
    <dgm:cxn modelId="{20301A4C-8F75-4A15-801E-1A497EB7F661}" type="presOf" srcId="{D555330F-1227-445D-8938-54EB5ED2ADAA}" destId="{4CC248AE-26FC-4AE3-B8BC-99E56188F505}" srcOrd="0" destOrd="0" presId="urn:microsoft.com/office/officeart/2005/8/layout/process5"/>
    <dgm:cxn modelId="{5D443970-A834-4A57-BF1D-5317E7AF09E5}" type="presOf" srcId="{9541656A-FB82-42D8-8944-83ACF634ADF1}" destId="{11A029E9-8A94-43ED-8A03-620E70B154D6}" srcOrd="0" destOrd="0" presId="urn:microsoft.com/office/officeart/2005/8/layout/process5"/>
    <dgm:cxn modelId="{A99EAD70-80E3-4A0D-A6F5-9AA3A2BB4023}" srcId="{D555330F-1227-445D-8938-54EB5ED2ADAA}" destId="{46FC7E78-33FA-4640-A5A0-4C9CDFF85DBB}" srcOrd="1" destOrd="0" parTransId="{89D8A46C-4A19-47EC-A160-24104C57143D}" sibTransId="{18D8D1DB-2B80-4E96-A69E-802D0835DED1}"/>
    <dgm:cxn modelId="{131CC47A-5DF5-4A4D-9891-9D9BF0710B18}" srcId="{D555330F-1227-445D-8938-54EB5ED2ADAA}" destId="{14A58E64-3866-44B8-86E5-82A62809049A}" srcOrd="2" destOrd="0" parTransId="{65D92961-4900-468E-AEB8-7B713AC5A739}" sibTransId="{BF2B8325-6A39-49BD-AEDB-450310E7E03B}"/>
    <dgm:cxn modelId="{E1E90688-53E8-4907-B52A-CE85B216550A}" type="presOf" srcId="{14A58E64-3866-44B8-86E5-82A62809049A}" destId="{6294745D-7729-41DD-84EF-E67E5C426B17}" srcOrd="0" destOrd="0" presId="urn:microsoft.com/office/officeart/2005/8/layout/process5"/>
    <dgm:cxn modelId="{D27F1C95-1512-46CD-86AB-502BEB99B36C}" type="presOf" srcId="{EC515FD1-CFFF-45B1-BD95-3033CE73E1C9}" destId="{85EA5567-716B-4F38-ADAE-BA0DB8B2702B}" srcOrd="0" destOrd="0" presId="urn:microsoft.com/office/officeart/2005/8/layout/process5"/>
    <dgm:cxn modelId="{93C24797-299D-4866-A86F-24E665CAC608}" type="presOf" srcId="{18D8D1DB-2B80-4E96-A69E-802D0835DED1}" destId="{D0D219BF-D750-4F17-AFE8-EDCF89EFB418}" srcOrd="0" destOrd="0" presId="urn:microsoft.com/office/officeart/2005/8/layout/process5"/>
    <dgm:cxn modelId="{67C1E199-9D6D-4221-9109-E261D3DD4B13}" type="presOf" srcId="{57D51CD5-40EB-499E-ADA2-BBB7FF236E37}" destId="{F4C23824-0E7F-4EF3-A836-63E157B4B30D}" srcOrd="0" destOrd="0" presId="urn:microsoft.com/office/officeart/2005/8/layout/process5"/>
    <dgm:cxn modelId="{D813B2A8-E183-49AF-B75B-C36EA6CE0F12}" srcId="{D555330F-1227-445D-8938-54EB5ED2ADAA}" destId="{57D51CD5-40EB-499E-ADA2-BBB7FF236E37}" srcOrd="0" destOrd="0" parTransId="{EFC0749A-F17C-421B-96A6-FD73F3D4B9F1}" sibTransId="{EC515FD1-CFFF-45B1-BD95-3033CE73E1C9}"/>
    <dgm:cxn modelId="{6B5ED3AD-F879-4BFE-BC4D-1F891FFE57DC}" srcId="{D555330F-1227-445D-8938-54EB5ED2ADAA}" destId="{9541656A-FB82-42D8-8944-83ACF634ADF1}" srcOrd="4" destOrd="0" parTransId="{4F61BD18-D1E0-4ECC-9A23-AE91D04B41A0}" sibTransId="{430ADF21-A97C-4530-BDE2-576721EC49A5}"/>
    <dgm:cxn modelId="{6C0134B9-E73C-4D60-B477-72C65C4222B3}" type="presOf" srcId="{BF2B8325-6A39-49BD-AEDB-450310E7E03B}" destId="{EF149DCC-099E-4D75-BD14-2F74831D61CE}" srcOrd="1" destOrd="0" presId="urn:microsoft.com/office/officeart/2005/8/layout/process5"/>
    <dgm:cxn modelId="{610358DC-4A0D-48D5-826A-D6893DE99925}" type="presOf" srcId="{42C41881-C346-48A5-8173-3700AFFA195B}" destId="{942A4DBD-031D-4543-A2B3-73CCDB6DBBE3}" srcOrd="1" destOrd="0" presId="urn:microsoft.com/office/officeart/2005/8/layout/process5"/>
    <dgm:cxn modelId="{784E47F1-09B8-42A7-BD66-02DA7C5C88F9}" type="presOf" srcId="{42C41881-C346-48A5-8173-3700AFFA195B}" destId="{8C02EEC6-7825-49C1-92C0-31F26E4541FF}" srcOrd="0" destOrd="0" presId="urn:microsoft.com/office/officeart/2005/8/layout/process5"/>
    <dgm:cxn modelId="{C5BBE891-3D18-4185-906D-CEFE85BD5DC2}" type="presParOf" srcId="{4CC248AE-26FC-4AE3-B8BC-99E56188F505}" destId="{F4C23824-0E7F-4EF3-A836-63E157B4B30D}" srcOrd="0" destOrd="0" presId="urn:microsoft.com/office/officeart/2005/8/layout/process5"/>
    <dgm:cxn modelId="{73031900-0563-4F5A-A860-35ED2D6CE144}" type="presParOf" srcId="{4CC248AE-26FC-4AE3-B8BC-99E56188F505}" destId="{85EA5567-716B-4F38-ADAE-BA0DB8B2702B}" srcOrd="1" destOrd="0" presId="urn:microsoft.com/office/officeart/2005/8/layout/process5"/>
    <dgm:cxn modelId="{9B35A933-54BA-4826-A361-501672BC8F32}" type="presParOf" srcId="{85EA5567-716B-4F38-ADAE-BA0DB8B2702B}" destId="{CA3831E7-D3EE-44EB-92A7-5123715031DB}" srcOrd="0" destOrd="0" presId="urn:microsoft.com/office/officeart/2005/8/layout/process5"/>
    <dgm:cxn modelId="{C862BCBF-217A-47D3-8BBC-B6E0C1BB9472}" type="presParOf" srcId="{4CC248AE-26FC-4AE3-B8BC-99E56188F505}" destId="{2130B71A-B6C6-46DE-AF17-51096E8DDE36}" srcOrd="2" destOrd="0" presId="urn:microsoft.com/office/officeart/2005/8/layout/process5"/>
    <dgm:cxn modelId="{989E4437-CB9F-4667-BCDA-4FD9912C6D7E}" type="presParOf" srcId="{4CC248AE-26FC-4AE3-B8BC-99E56188F505}" destId="{D0D219BF-D750-4F17-AFE8-EDCF89EFB418}" srcOrd="3" destOrd="0" presId="urn:microsoft.com/office/officeart/2005/8/layout/process5"/>
    <dgm:cxn modelId="{CB80335D-E102-44F3-8449-EFC9EBDC7F04}" type="presParOf" srcId="{D0D219BF-D750-4F17-AFE8-EDCF89EFB418}" destId="{A101F167-BA70-4CF6-86A7-F3D400A81C71}" srcOrd="0" destOrd="0" presId="urn:microsoft.com/office/officeart/2005/8/layout/process5"/>
    <dgm:cxn modelId="{6D6ABF93-0757-4F55-A584-16ACFCF61D95}" type="presParOf" srcId="{4CC248AE-26FC-4AE3-B8BC-99E56188F505}" destId="{6294745D-7729-41DD-84EF-E67E5C426B17}" srcOrd="4" destOrd="0" presId="urn:microsoft.com/office/officeart/2005/8/layout/process5"/>
    <dgm:cxn modelId="{16FE7329-AF40-41C5-AD0A-A9FA96A14EF8}" type="presParOf" srcId="{4CC248AE-26FC-4AE3-B8BC-99E56188F505}" destId="{2AE5E712-05B7-488E-975C-A79B0D58FDF6}" srcOrd="5" destOrd="0" presId="urn:microsoft.com/office/officeart/2005/8/layout/process5"/>
    <dgm:cxn modelId="{6B6118B1-7681-4F64-BFEE-585F080AC948}" type="presParOf" srcId="{2AE5E712-05B7-488E-975C-A79B0D58FDF6}" destId="{EF149DCC-099E-4D75-BD14-2F74831D61CE}" srcOrd="0" destOrd="0" presId="urn:microsoft.com/office/officeart/2005/8/layout/process5"/>
    <dgm:cxn modelId="{B07169D5-2BDC-448E-BB64-1A898FD1E655}" type="presParOf" srcId="{4CC248AE-26FC-4AE3-B8BC-99E56188F505}" destId="{F825905F-4964-4185-B912-0306A833680C}" srcOrd="6" destOrd="0" presId="urn:microsoft.com/office/officeart/2005/8/layout/process5"/>
    <dgm:cxn modelId="{DE1810AE-4434-4759-8ED5-4CC2BD150BF5}" type="presParOf" srcId="{4CC248AE-26FC-4AE3-B8BC-99E56188F505}" destId="{8C02EEC6-7825-49C1-92C0-31F26E4541FF}" srcOrd="7" destOrd="0" presId="urn:microsoft.com/office/officeart/2005/8/layout/process5"/>
    <dgm:cxn modelId="{F0DCD151-2BC3-460D-B208-80012DC86522}" type="presParOf" srcId="{8C02EEC6-7825-49C1-92C0-31F26E4541FF}" destId="{942A4DBD-031D-4543-A2B3-73CCDB6DBBE3}" srcOrd="0" destOrd="0" presId="urn:microsoft.com/office/officeart/2005/8/layout/process5"/>
    <dgm:cxn modelId="{120F2DE6-FA54-45F6-80B3-C81573B5281E}" type="presParOf" srcId="{4CC248AE-26FC-4AE3-B8BC-99E56188F505}" destId="{11A029E9-8A94-43ED-8A03-620E70B154D6}" srcOrd="8" destOrd="0" presId="urn:microsoft.com/office/officeart/2005/8/layout/process5"/>
  </dgm:cxnLst>
  <dgm:bg>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23824-0E7F-4EF3-A836-63E157B4B30D}">
      <dsp:nvSpPr>
        <dsp:cNvPr id="0" name=""/>
        <dsp:cNvSpPr/>
      </dsp:nvSpPr>
      <dsp:spPr>
        <a:xfrm>
          <a:off x="138679" y="2402"/>
          <a:ext cx="1604484" cy="962690"/>
        </a:xfrm>
        <a:prstGeom prst="roundRect">
          <a:avLst>
            <a:gd name="adj" fmla="val 10000"/>
          </a:avLst>
        </a:prstGeom>
        <a:solidFill>
          <a:srgbClr val="EB5D0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Parents complete a dynamic questionnaire on the IM portal</a:t>
          </a:r>
        </a:p>
      </dsp:txBody>
      <dsp:txXfrm>
        <a:off x="166875" y="30598"/>
        <a:ext cx="1548092" cy="906298"/>
      </dsp:txXfrm>
    </dsp:sp>
    <dsp:sp modelId="{85EA5567-716B-4F38-ADAE-BA0DB8B2702B}">
      <dsp:nvSpPr>
        <dsp:cNvPr id="0" name=""/>
        <dsp:cNvSpPr/>
      </dsp:nvSpPr>
      <dsp:spPr>
        <a:xfrm>
          <a:off x="1834918" y="284791"/>
          <a:ext cx="221046" cy="397912"/>
        </a:xfrm>
        <a:prstGeom prst="rightArrow">
          <a:avLst>
            <a:gd name="adj1" fmla="val 60000"/>
            <a:gd name="adj2" fmla="val 50000"/>
          </a:avLst>
        </a:prstGeom>
        <a:solidFill>
          <a:srgbClr val="F9AD8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a:off x="1834918" y="364373"/>
        <a:ext cx="154732" cy="238748"/>
      </dsp:txXfrm>
    </dsp:sp>
    <dsp:sp modelId="{2130B71A-B6C6-46DE-AF17-51096E8DDE36}">
      <dsp:nvSpPr>
        <dsp:cNvPr id="0" name=""/>
        <dsp:cNvSpPr/>
      </dsp:nvSpPr>
      <dsp:spPr>
        <a:xfrm>
          <a:off x="2160232" y="2402"/>
          <a:ext cx="1604484" cy="962690"/>
        </a:xfrm>
        <a:prstGeom prst="roundRect">
          <a:avLst>
            <a:gd name="adj" fmla="val 10000"/>
          </a:avLst>
        </a:prstGeom>
        <a:solidFill>
          <a:srgbClr val="EB5D0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IM flags any missing documents or potential issues</a:t>
          </a:r>
        </a:p>
      </dsp:txBody>
      <dsp:txXfrm>
        <a:off x="2188428" y="30598"/>
        <a:ext cx="1548092" cy="906298"/>
      </dsp:txXfrm>
    </dsp:sp>
    <dsp:sp modelId="{D0D219BF-D750-4F17-AFE8-EDCF89EFB418}">
      <dsp:nvSpPr>
        <dsp:cNvPr id="0" name=""/>
        <dsp:cNvSpPr/>
      </dsp:nvSpPr>
      <dsp:spPr>
        <a:xfrm rot="5400000">
          <a:off x="2868729" y="937708"/>
          <a:ext cx="187491" cy="397912"/>
        </a:xfrm>
        <a:prstGeom prst="rightArrow">
          <a:avLst>
            <a:gd name="adj1" fmla="val 60000"/>
            <a:gd name="adj2" fmla="val 50000"/>
          </a:avLst>
        </a:prstGeom>
        <a:solidFill>
          <a:srgbClr val="F9AD8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rot="-5400000">
        <a:off x="2843101" y="1042919"/>
        <a:ext cx="238748" cy="131244"/>
      </dsp:txXfrm>
    </dsp:sp>
    <dsp:sp modelId="{6294745D-7729-41DD-84EF-E67E5C426B17}">
      <dsp:nvSpPr>
        <dsp:cNvPr id="0" name=""/>
        <dsp:cNvSpPr/>
      </dsp:nvSpPr>
      <dsp:spPr>
        <a:xfrm>
          <a:off x="2160232" y="1318849"/>
          <a:ext cx="1604484" cy="962690"/>
        </a:xfrm>
        <a:prstGeom prst="roundRect">
          <a:avLst>
            <a:gd name="adj" fmla="val 10000"/>
          </a:avLst>
        </a:prstGeom>
        <a:solidFill>
          <a:srgbClr val="EB5D0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School assigns the CAS</a:t>
          </a:r>
        </a:p>
      </dsp:txBody>
      <dsp:txXfrm>
        <a:off x="2188428" y="1347045"/>
        <a:ext cx="1548092" cy="906298"/>
      </dsp:txXfrm>
    </dsp:sp>
    <dsp:sp modelId="{2AE5E712-05B7-488E-975C-A79B0D58FDF6}">
      <dsp:nvSpPr>
        <dsp:cNvPr id="0" name=""/>
        <dsp:cNvSpPr/>
      </dsp:nvSpPr>
      <dsp:spPr>
        <a:xfrm rot="10838618">
          <a:off x="1847423" y="1589953"/>
          <a:ext cx="221060" cy="397912"/>
        </a:xfrm>
        <a:prstGeom prst="rightArrow">
          <a:avLst>
            <a:gd name="adj1" fmla="val 60000"/>
            <a:gd name="adj2" fmla="val 50000"/>
          </a:avLst>
        </a:prstGeom>
        <a:solidFill>
          <a:srgbClr val="F9AD8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rot="10800000">
        <a:off x="1913739" y="1669907"/>
        <a:ext cx="154742" cy="238748"/>
      </dsp:txXfrm>
    </dsp:sp>
    <dsp:sp modelId="{F825905F-4964-4185-B912-0306A833680C}">
      <dsp:nvSpPr>
        <dsp:cNvPr id="0" name=""/>
        <dsp:cNvSpPr/>
      </dsp:nvSpPr>
      <dsp:spPr>
        <a:xfrm>
          <a:off x="138679" y="1296139"/>
          <a:ext cx="1604484" cy="962690"/>
        </a:xfrm>
        <a:prstGeom prst="roundRect">
          <a:avLst>
            <a:gd name="adj" fmla="val 10000"/>
          </a:avLst>
        </a:prstGeom>
        <a:solidFill>
          <a:srgbClr val="EB5D0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IM prepares a bespoke visa application guidance pack</a:t>
          </a:r>
        </a:p>
      </dsp:txBody>
      <dsp:txXfrm>
        <a:off x="166875" y="1324335"/>
        <a:ext cx="1548092" cy="906298"/>
      </dsp:txXfrm>
    </dsp:sp>
    <dsp:sp modelId="{8C02EEC6-7825-49C1-92C0-31F26E4541FF}">
      <dsp:nvSpPr>
        <dsp:cNvPr id="0" name=""/>
        <dsp:cNvSpPr/>
      </dsp:nvSpPr>
      <dsp:spPr>
        <a:xfrm rot="5400000">
          <a:off x="833473" y="2256523"/>
          <a:ext cx="214895" cy="397912"/>
        </a:xfrm>
        <a:prstGeom prst="rightArrow">
          <a:avLst>
            <a:gd name="adj1" fmla="val 60000"/>
            <a:gd name="adj2" fmla="val 50000"/>
          </a:avLst>
        </a:prstGeom>
        <a:solidFill>
          <a:srgbClr val="F9AD8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rot="-5400000">
        <a:off x="821547" y="2348031"/>
        <a:ext cx="238748" cy="150427"/>
      </dsp:txXfrm>
    </dsp:sp>
    <dsp:sp modelId="{11A029E9-8A94-43ED-8A03-620E70B154D6}">
      <dsp:nvSpPr>
        <dsp:cNvPr id="0" name=""/>
        <dsp:cNvSpPr/>
      </dsp:nvSpPr>
      <dsp:spPr>
        <a:xfrm>
          <a:off x="138679" y="2664292"/>
          <a:ext cx="1604484" cy="962690"/>
        </a:xfrm>
        <a:prstGeom prst="roundRect">
          <a:avLst>
            <a:gd name="adj" fmla="val 10000"/>
          </a:avLst>
        </a:prstGeom>
        <a:solidFill>
          <a:srgbClr val="EB5D0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Student applies for a visa</a:t>
          </a:r>
        </a:p>
      </dsp:txBody>
      <dsp:txXfrm>
        <a:off x="166875" y="2692488"/>
        <a:ext cx="1548092" cy="9062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511EF-7C48-47C6-AD80-E70C10C41916}" type="datetimeFigureOut">
              <a:rPr lang="en-GB" smtClean="0"/>
              <a:t>29/01/2024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60F55-6EF4-42EF-B2BD-86D3B051CFE8}" type="slidenum">
              <a:rPr lang="en-GB" smtClean="0"/>
              <a:t>‹#›</a:t>
            </a:fld>
            <a:endParaRPr lang="en-GB"/>
          </a:p>
        </p:txBody>
      </p:sp>
    </p:spTree>
    <p:extLst>
      <p:ext uri="{BB962C8B-B14F-4D97-AF65-F5344CB8AC3E}">
        <p14:creationId xmlns:p14="http://schemas.microsoft.com/office/powerpoint/2010/main" val="400447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60F55-6EF4-42EF-B2BD-86D3B051CFE8}" type="slidenum">
              <a:rPr lang="en-GB" smtClean="0"/>
              <a:t>53</a:t>
            </a:fld>
            <a:endParaRPr lang="en-GB"/>
          </a:p>
        </p:txBody>
      </p:sp>
    </p:spTree>
    <p:extLst>
      <p:ext uri="{BB962C8B-B14F-4D97-AF65-F5344CB8AC3E}">
        <p14:creationId xmlns:p14="http://schemas.microsoft.com/office/powerpoint/2010/main" val="172573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9791" y="1008007"/>
            <a:ext cx="4172272" cy="3575045"/>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1937" y="1008007"/>
            <a:ext cx="4172272" cy="3575045"/>
          </a:xfrm>
        </p:spPr>
        <p:txBody>
          <a:bodyPr/>
          <a:lstStyle>
            <a:lvl1pPr>
              <a:defRPr lang="en-US" sz="2200" dirty="0" smtClean="0">
                <a:solidFill>
                  <a:srgbClr val="4D4D4D"/>
                </a:solidFill>
                <a:latin typeface="+mn-lt"/>
                <a:ea typeface="+mn-ea"/>
                <a:cs typeface="+mn-cs"/>
                <a:sym typeface="Arial Bold" pitchFamily="34" charset="0"/>
              </a:defRPr>
            </a:lvl1pPr>
            <a:lvl2pPr>
              <a:defRPr lang="en-US" sz="2000" dirty="0" smtClean="0">
                <a:solidFill>
                  <a:srgbClr val="4D4D4D"/>
                </a:solidFill>
                <a:latin typeface="+mn-lt"/>
                <a:sym typeface="Arial Bold" pitchFamily="34" charset="0"/>
              </a:defRPr>
            </a:lvl2pPr>
            <a:lvl3pPr>
              <a:defRPr lang="en-US" sz="1800" dirty="0" smtClean="0">
                <a:solidFill>
                  <a:srgbClr val="4D4D4D"/>
                </a:solidFill>
                <a:latin typeface="+mn-lt"/>
                <a:sym typeface="Arial Bold"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659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49BAB-622D-42D7-A962-E05C468B3024}"/>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D8AEF7-0D42-4DDE-A919-F40F3129D466}"/>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511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hyperlink" Target="http://www.vwv.co.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16324" y="411165"/>
            <a:ext cx="529113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sym typeface="Arial Bold" pitchFamily="34" charset="0"/>
              </a:rPr>
              <a:t>Click to edit Master title style</a:t>
            </a:r>
            <a:endParaRPr lang="en-GB" altLang="en-US" dirty="0">
              <a:sym typeface="Arial Bold" pitchFamily="34" charset="0"/>
            </a:endParaRPr>
          </a:p>
        </p:txBody>
      </p:sp>
      <p:sp>
        <p:nvSpPr>
          <p:cNvPr id="1027" name="Rectangle 3"/>
          <p:cNvSpPr>
            <a:spLocks noGrp="1" noChangeArrowheads="1"/>
          </p:cNvSpPr>
          <p:nvPr>
            <p:ph type="body" idx="1"/>
          </p:nvPr>
        </p:nvSpPr>
        <p:spPr bwMode="auto">
          <a:xfrm>
            <a:off x="323850" y="1008063"/>
            <a:ext cx="84963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a:sym typeface="Arial Bold" pitchFamily="34" charset="0"/>
              </a:rPr>
              <a:t>Click to edit Master text styles</a:t>
            </a:r>
          </a:p>
          <a:p>
            <a:pPr lvl="1"/>
            <a:r>
              <a:rPr lang="en-GB" altLang="en-US" dirty="0">
                <a:sym typeface="Arial Bold" pitchFamily="34" charset="0"/>
              </a:rPr>
              <a:t>Second level</a:t>
            </a:r>
          </a:p>
          <a:p>
            <a:pPr lvl="2"/>
            <a:r>
              <a:rPr lang="en-GB" altLang="en-US" dirty="0">
                <a:sym typeface="Arial Bold" pitchFamily="34" charset="0"/>
              </a:rPr>
              <a:t>Third level</a:t>
            </a:r>
          </a:p>
          <a:p>
            <a:pPr lvl="3"/>
            <a:r>
              <a:rPr lang="en-GB" altLang="en-US" dirty="0">
                <a:sym typeface="Arial Bold" pitchFamily="34" charset="0"/>
              </a:rPr>
              <a:t>Fourth level</a:t>
            </a:r>
          </a:p>
          <a:p>
            <a:pPr lvl="3"/>
            <a:endParaRPr lang="en-GB" altLang="en-US" dirty="0">
              <a:sym typeface="Arial Bold" pitchFamily="34" charset="0"/>
            </a:endParaRPr>
          </a:p>
        </p:txBody>
      </p:sp>
      <p:sp>
        <p:nvSpPr>
          <p:cNvPr id="2054" name="Rectangle 9">
            <a:hlinkClick r:id="rId4"/>
          </p:cNvPr>
          <p:cNvSpPr>
            <a:spLocks noChangeArrowheads="1"/>
          </p:cNvSpPr>
          <p:nvPr/>
        </p:nvSpPr>
        <p:spPr bwMode="auto">
          <a:xfrm>
            <a:off x="5003807" y="4678363"/>
            <a:ext cx="136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sz="2200">
                <a:solidFill>
                  <a:srgbClr val="000000"/>
                </a:solidFill>
                <a:latin typeface="Calibri" pitchFamily="34" charset="0"/>
                <a:ea typeface="ＭＳ Ｐゴシック" pitchFamily="34" charset="-128"/>
                <a:sym typeface="Times New Roman" pitchFamily="18" charset="0"/>
              </a:defRPr>
            </a:lvl1pPr>
            <a:lvl2pPr marL="742950" indent="-285750" eaLnBrk="0" hangingPunct="0">
              <a:defRPr sz="2200">
                <a:solidFill>
                  <a:srgbClr val="000000"/>
                </a:solidFill>
                <a:latin typeface="Calibri" pitchFamily="34" charset="0"/>
                <a:ea typeface="ＭＳ Ｐゴシック" pitchFamily="34" charset="-128"/>
                <a:sym typeface="Times New Roman" pitchFamily="18" charset="0"/>
              </a:defRPr>
            </a:lvl2pPr>
            <a:lvl3pPr marL="1143000" indent="-228600" eaLnBrk="0" hangingPunct="0">
              <a:defRPr sz="2200">
                <a:solidFill>
                  <a:srgbClr val="000000"/>
                </a:solidFill>
                <a:latin typeface="Calibri" pitchFamily="34" charset="0"/>
                <a:ea typeface="ＭＳ Ｐゴシック" pitchFamily="34" charset="-128"/>
                <a:sym typeface="Times New Roman" pitchFamily="18" charset="0"/>
              </a:defRPr>
            </a:lvl3pPr>
            <a:lvl4pPr marL="1600200" indent="-228600" eaLnBrk="0" hangingPunct="0">
              <a:defRPr sz="2200">
                <a:solidFill>
                  <a:srgbClr val="000000"/>
                </a:solidFill>
                <a:latin typeface="Calibri" pitchFamily="34" charset="0"/>
                <a:ea typeface="ＭＳ Ｐゴシック" pitchFamily="34" charset="-128"/>
                <a:sym typeface="Times New Roman" pitchFamily="18" charset="0"/>
              </a:defRPr>
            </a:lvl4pPr>
            <a:lvl5pPr marL="2057400" indent="-228600" eaLnBrk="0" hangingPunct="0">
              <a:defRPr sz="2200">
                <a:solidFill>
                  <a:srgbClr val="000000"/>
                </a:solidFill>
                <a:latin typeface="Calibri" pitchFamily="34" charset="0"/>
                <a:ea typeface="ＭＳ Ｐゴシック" pitchFamily="34" charset="-128"/>
                <a:sym typeface="Times New Roman" pitchFamily="18" charset="0"/>
              </a:defRPr>
            </a:lvl5pPr>
            <a:lvl6pPr marL="25146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6pPr>
            <a:lvl7pPr marL="29718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7pPr>
            <a:lvl8pPr marL="34290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8pPr>
            <a:lvl9pPr marL="38862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9pPr>
          </a:lstStyle>
          <a:p>
            <a:pPr algn="l" eaLnBrk="1" hangingPunct="1">
              <a:defRPr/>
            </a:pPr>
            <a:endParaRPr lang="en-US" altLang="en-US" sz="2400">
              <a:latin typeface="Times New Roman" pitchFamily="18" charset="0"/>
            </a:endParaRPr>
          </a:p>
        </p:txBody>
      </p:sp>
      <p:sp>
        <p:nvSpPr>
          <p:cNvPr id="2055" name="Rectangle 9">
            <a:hlinkClick r:id="rId4"/>
          </p:cNvPr>
          <p:cNvSpPr>
            <a:spLocks noChangeArrowheads="1"/>
          </p:cNvSpPr>
          <p:nvPr/>
        </p:nvSpPr>
        <p:spPr bwMode="auto">
          <a:xfrm>
            <a:off x="5003807" y="4678363"/>
            <a:ext cx="136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sz="2200">
                <a:solidFill>
                  <a:srgbClr val="000000"/>
                </a:solidFill>
                <a:latin typeface="Calibri" pitchFamily="34" charset="0"/>
                <a:ea typeface="ＭＳ Ｐゴシック" pitchFamily="34" charset="-128"/>
                <a:sym typeface="Times New Roman" pitchFamily="18" charset="0"/>
              </a:defRPr>
            </a:lvl1pPr>
            <a:lvl2pPr marL="742950" indent="-285750" eaLnBrk="0" hangingPunct="0">
              <a:defRPr sz="2200">
                <a:solidFill>
                  <a:srgbClr val="000000"/>
                </a:solidFill>
                <a:latin typeface="Calibri" pitchFamily="34" charset="0"/>
                <a:ea typeface="ＭＳ Ｐゴシック" pitchFamily="34" charset="-128"/>
                <a:sym typeface="Times New Roman" pitchFamily="18" charset="0"/>
              </a:defRPr>
            </a:lvl2pPr>
            <a:lvl3pPr marL="1143000" indent="-228600" eaLnBrk="0" hangingPunct="0">
              <a:defRPr sz="2200">
                <a:solidFill>
                  <a:srgbClr val="000000"/>
                </a:solidFill>
                <a:latin typeface="Calibri" pitchFamily="34" charset="0"/>
                <a:ea typeface="ＭＳ Ｐゴシック" pitchFamily="34" charset="-128"/>
                <a:sym typeface="Times New Roman" pitchFamily="18" charset="0"/>
              </a:defRPr>
            </a:lvl3pPr>
            <a:lvl4pPr marL="1600200" indent="-228600" eaLnBrk="0" hangingPunct="0">
              <a:defRPr sz="2200">
                <a:solidFill>
                  <a:srgbClr val="000000"/>
                </a:solidFill>
                <a:latin typeface="Calibri" pitchFamily="34" charset="0"/>
                <a:ea typeface="ＭＳ Ｐゴシック" pitchFamily="34" charset="-128"/>
                <a:sym typeface="Times New Roman" pitchFamily="18" charset="0"/>
              </a:defRPr>
            </a:lvl4pPr>
            <a:lvl5pPr marL="2057400" indent="-228600" eaLnBrk="0" hangingPunct="0">
              <a:defRPr sz="2200">
                <a:solidFill>
                  <a:srgbClr val="000000"/>
                </a:solidFill>
                <a:latin typeface="Calibri" pitchFamily="34" charset="0"/>
                <a:ea typeface="ＭＳ Ｐゴシック" pitchFamily="34" charset="-128"/>
                <a:sym typeface="Times New Roman" pitchFamily="18" charset="0"/>
              </a:defRPr>
            </a:lvl5pPr>
            <a:lvl6pPr marL="25146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6pPr>
            <a:lvl7pPr marL="29718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7pPr>
            <a:lvl8pPr marL="34290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8pPr>
            <a:lvl9pPr marL="38862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9pPr>
          </a:lstStyle>
          <a:p>
            <a:pPr algn="l" eaLnBrk="1" hangingPunct="1">
              <a:defRPr/>
            </a:pPr>
            <a:endParaRPr lang="en-US" altLang="en-US" sz="2400">
              <a:latin typeface="Times New Roman" pitchFamily="18" charset="0"/>
            </a:endParaRPr>
          </a:p>
        </p:txBody>
      </p:sp>
      <p:sp>
        <p:nvSpPr>
          <p:cNvPr id="2056" name="Rectangle 9">
            <a:hlinkClick r:id="rId4"/>
          </p:cNvPr>
          <p:cNvSpPr>
            <a:spLocks noChangeArrowheads="1"/>
          </p:cNvSpPr>
          <p:nvPr/>
        </p:nvSpPr>
        <p:spPr bwMode="auto">
          <a:xfrm>
            <a:off x="5003807" y="4678363"/>
            <a:ext cx="136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sz="2200">
                <a:solidFill>
                  <a:srgbClr val="000000"/>
                </a:solidFill>
                <a:latin typeface="Calibri" pitchFamily="34" charset="0"/>
                <a:ea typeface="ＭＳ Ｐゴシック" pitchFamily="34" charset="-128"/>
                <a:sym typeface="Times New Roman" pitchFamily="18" charset="0"/>
              </a:defRPr>
            </a:lvl1pPr>
            <a:lvl2pPr marL="742950" indent="-285750" eaLnBrk="0" hangingPunct="0">
              <a:defRPr sz="2200">
                <a:solidFill>
                  <a:srgbClr val="000000"/>
                </a:solidFill>
                <a:latin typeface="Calibri" pitchFamily="34" charset="0"/>
                <a:ea typeface="ＭＳ Ｐゴシック" pitchFamily="34" charset="-128"/>
                <a:sym typeface="Times New Roman" pitchFamily="18" charset="0"/>
              </a:defRPr>
            </a:lvl2pPr>
            <a:lvl3pPr marL="1143000" indent="-228600" eaLnBrk="0" hangingPunct="0">
              <a:defRPr sz="2200">
                <a:solidFill>
                  <a:srgbClr val="000000"/>
                </a:solidFill>
                <a:latin typeface="Calibri" pitchFamily="34" charset="0"/>
                <a:ea typeface="ＭＳ Ｐゴシック" pitchFamily="34" charset="-128"/>
                <a:sym typeface="Times New Roman" pitchFamily="18" charset="0"/>
              </a:defRPr>
            </a:lvl3pPr>
            <a:lvl4pPr marL="1600200" indent="-228600" eaLnBrk="0" hangingPunct="0">
              <a:defRPr sz="2200">
                <a:solidFill>
                  <a:srgbClr val="000000"/>
                </a:solidFill>
                <a:latin typeface="Calibri" pitchFamily="34" charset="0"/>
                <a:ea typeface="ＭＳ Ｐゴシック" pitchFamily="34" charset="-128"/>
                <a:sym typeface="Times New Roman" pitchFamily="18" charset="0"/>
              </a:defRPr>
            </a:lvl4pPr>
            <a:lvl5pPr marL="2057400" indent="-228600" eaLnBrk="0" hangingPunct="0">
              <a:defRPr sz="2200">
                <a:solidFill>
                  <a:srgbClr val="000000"/>
                </a:solidFill>
                <a:latin typeface="Calibri" pitchFamily="34" charset="0"/>
                <a:ea typeface="ＭＳ Ｐゴシック" pitchFamily="34" charset="-128"/>
                <a:sym typeface="Times New Roman" pitchFamily="18" charset="0"/>
              </a:defRPr>
            </a:lvl5pPr>
            <a:lvl6pPr marL="25146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6pPr>
            <a:lvl7pPr marL="29718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7pPr>
            <a:lvl8pPr marL="34290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8pPr>
            <a:lvl9pPr marL="3886200" indent="-228600" eaLnBrk="0" fontAlgn="base" hangingPunct="0">
              <a:spcBef>
                <a:spcPct val="0"/>
              </a:spcBef>
              <a:spcAft>
                <a:spcPct val="0"/>
              </a:spcAft>
              <a:defRPr sz="2200">
                <a:solidFill>
                  <a:srgbClr val="000000"/>
                </a:solidFill>
                <a:latin typeface="Calibri" pitchFamily="34" charset="0"/>
                <a:ea typeface="ＭＳ Ｐゴシック" pitchFamily="34" charset="-128"/>
                <a:sym typeface="Times New Roman" pitchFamily="18" charset="0"/>
              </a:defRPr>
            </a:lvl9pPr>
          </a:lstStyle>
          <a:p>
            <a:pPr algn="l" eaLnBrk="1" hangingPunct="1">
              <a:defRPr/>
            </a:pPr>
            <a:endParaRPr lang="en-US" altLang="en-US" sz="2400">
              <a:latin typeface="Times New Roman" pitchFamily="18" charset="0"/>
            </a:endParaRPr>
          </a:p>
        </p:txBody>
      </p:sp>
    </p:spTree>
    <p:extLst>
      <p:ext uri="{BB962C8B-B14F-4D97-AF65-F5344CB8AC3E}">
        <p14:creationId xmlns:p14="http://schemas.microsoft.com/office/powerpoint/2010/main" val="4182325231"/>
      </p:ext>
    </p:extLst>
  </p:cSld>
  <p:clrMap bg1="lt1" tx1="dk1" bg2="lt2" tx2="dk2" accent1="accent1" accent2="accent2" accent3="accent3" accent4="accent4" accent5="accent5" accent6="accent6" hlink="hlink" folHlink="folHlink"/>
  <p:sldLayoutIdLst>
    <p:sldLayoutId id="2147483674"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41275" algn="r" rtl="0" eaLnBrk="1" fontAlgn="base" hangingPunct="1">
        <a:spcBef>
          <a:spcPct val="0"/>
        </a:spcBef>
        <a:spcAft>
          <a:spcPct val="0"/>
        </a:spcAft>
        <a:defRPr sz="2600" b="1">
          <a:solidFill>
            <a:srgbClr val="4D4D4D"/>
          </a:solidFill>
          <a:latin typeface="+mj-lt"/>
          <a:ea typeface="+mj-ea"/>
          <a:cs typeface="+mj-cs"/>
          <a:sym typeface="Arial Bold" pitchFamily="34" charset="0"/>
        </a:defRPr>
      </a:lvl1pPr>
      <a:lvl2pPr marL="41275" algn="r" rtl="0" eaLnBrk="1" fontAlgn="base" hangingPunct="1">
        <a:spcBef>
          <a:spcPct val="0"/>
        </a:spcBef>
        <a:spcAft>
          <a:spcPct val="0"/>
        </a:spcAft>
        <a:defRPr sz="2600" b="1">
          <a:solidFill>
            <a:srgbClr val="4D4D4D"/>
          </a:solidFill>
          <a:latin typeface="Calibri" pitchFamily="34" charset="0"/>
          <a:sym typeface="Arial Bold" pitchFamily="34" charset="0"/>
        </a:defRPr>
      </a:lvl2pPr>
      <a:lvl3pPr marL="41275" algn="r" rtl="0" eaLnBrk="1" fontAlgn="base" hangingPunct="1">
        <a:spcBef>
          <a:spcPct val="0"/>
        </a:spcBef>
        <a:spcAft>
          <a:spcPct val="0"/>
        </a:spcAft>
        <a:defRPr sz="2600" b="1">
          <a:solidFill>
            <a:srgbClr val="4D4D4D"/>
          </a:solidFill>
          <a:latin typeface="Calibri" pitchFamily="34" charset="0"/>
          <a:sym typeface="Arial Bold" pitchFamily="34" charset="0"/>
        </a:defRPr>
      </a:lvl3pPr>
      <a:lvl4pPr marL="41275" algn="r" rtl="0" eaLnBrk="1" fontAlgn="base" hangingPunct="1">
        <a:spcBef>
          <a:spcPct val="0"/>
        </a:spcBef>
        <a:spcAft>
          <a:spcPct val="0"/>
        </a:spcAft>
        <a:defRPr sz="2600" b="1">
          <a:solidFill>
            <a:srgbClr val="4D4D4D"/>
          </a:solidFill>
          <a:latin typeface="Calibri" pitchFamily="34" charset="0"/>
          <a:sym typeface="Arial Bold" pitchFamily="34" charset="0"/>
        </a:defRPr>
      </a:lvl4pPr>
      <a:lvl5pPr marL="41275" algn="r" rtl="0" eaLnBrk="1" fontAlgn="base" hangingPunct="1">
        <a:spcBef>
          <a:spcPct val="0"/>
        </a:spcBef>
        <a:spcAft>
          <a:spcPct val="0"/>
        </a:spcAft>
        <a:defRPr sz="2600" b="1">
          <a:solidFill>
            <a:srgbClr val="4D4D4D"/>
          </a:solidFill>
          <a:latin typeface="Calibri" pitchFamily="34" charset="0"/>
          <a:sym typeface="Arial Bold" pitchFamily="34" charset="0"/>
        </a:defRPr>
      </a:lvl5pPr>
      <a:lvl6pPr marL="498475" algn="r" rtl="0" eaLnBrk="1" fontAlgn="base" hangingPunct="1">
        <a:spcBef>
          <a:spcPct val="0"/>
        </a:spcBef>
        <a:spcAft>
          <a:spcPct val="0"/>
        </a:spcAft>
        <a:defRPr sz="2600" b="1">
          <a:solidFill>
            <a:srgbClr val="000000"/>
          </a:solidFill>
          <a:latin typeface="Calibri" pitchFamily="34" charset="0"/>
          <a:sym typeface="Arial Bold" charset="0"/>
        </a:defRPr>
      </a:lvl6pPr>
      <a:lvl7pPr marL="955675" algn="r" rtl="0" eaLnBrk="1" fontAlgn="base" hangingPunct="1">
        <a:spcBef>
          <a:spcPct val="0"/>
        </a:spcBef>
        <a:spcAft>
          <a:spcPct val="0"/>
        </a:spcAft>
        <a:defRPr sz="2600" b="1">
          <a:solidFill>
            <a:srgbClr val="000000"/>
          </a:solidFill>
          <a:latin typeface="Calibri" pitchFamily="34" charset="0"/>
          <a:sym typeface="Arial Bold" charset="0"/>
        </a:defRPr>
      </a:lvl7pPr>
      <a:lvl8pPr marL="1412875" algn="r" rtl="0" eaLnBrk="1" fontAlgn="base" hangingPunct="1">
        <a:spcBef>
          <a:spcPct val="0"/>
        </a:spcBef>
        <a:spcAft>
          <a:spcPct val="0"/>
        </a:spcAft>
        <a:defRPr sz="2600" b="1">
          <a:solidFill>
            <a:srgbClr val="000000"/>
          </a:solidFill>
          <a:latin typeface="Calibri" pitchFamily="34" charset="0"/>
          <a:sym typeface="Arial Bold" charset="0"/>
        </a:defRPr>
      </a:lvl8pPr>
      <a:lvl9pPr marL="1870075" algn="r" rtl="0" eaLnBrk="1" fontAlgn="base" hangingPunct="1">
        <a:spcBef>
          <a:spcPct val="0"/>
        </a:spcBef>
        <a:spcAft>
          <a:spcPct val="0"/>
        </a:spcAft>
        <a:defRPr sz="2600" b="1">
          <a:solidFill>
            <a:srgbClr val="000000"/>
          </a:solidFill>
          <a:latin typeface="Calibri" pitchFamily="34" charset="0"/>
          <a:sym typeface="Arial Bold" charset="0"/>
        </a:defRPr>
      </a:lvl9pPr>
    </p:titleStyle>
    <p:bodyStyle>
      <a:lvl1pPr algn="l" rtl="0" eaLnBrk="1" fontAlgn="base" hangingPunct="1">
        <a:spcBef>
          <a:spcPts val="600"/>
        </a:spcBef>
        <a:spcAft>
          <a:spcPct val="0"/>
        </a:spcAft>
        <a:buClr>
          <a:srgbClr val="4D4D4D"/>
        </a:buClr>
        <a:defRPr sz="2200">
          <a:solidFill>
            <a:srgbClr val="4D4D4D"/>
          </a:solidFill>
          <a:latin typeface="+mn-lt"/>
          <a:ea typeface="+mn-ea"/>
          <a:cs typeface="+mn-cs"/>
          <a:sym typeface="Arial Bold" pitchFamily="34" charset="0"/>
        </a:defRPr>
      </a:lvl1pPr>
      <a:lvl2pPr marL="538163" indent="-357188" algn="l" rtl="0" eaLnBrk="1" fontAlgn="base" hangingPunct="1">
        <a:spcBef>
          <a:spcPts val="600"/>
        </a:spcBef>
        <a:spcAft>
          <a:spcPct val="0"/>
        </a:spcAft>
        <a:buClr>
          <a:srgbClr val="4D4D4D"/>
        </a:buClr>
        <a:buFont typeface="Arial" pitchFamily="34" charset="0"/>
        <a:buChar char="•"/>
        <a:defRPr sz="2200">
          <a:solidFill>
            <a:srgbClr val="4D4D4D"/>
          </a:solidFill>
          <a:latin typeface="+mn-lt"/>
          <a:sym typeface="Arial Bold" pitchFamily="34" charset="0"/>
        </a:defRPr>
      </a:lvl2pPr>
      <a:lvl3pPr marL="895350" indent="-357188" algn="l" defTabSz="1077913" rtl="0" eaLnBrk="1" fontAlgn="base" hangingPunct="1">
        <a:spcBef>
          <a:spcPts val="600"/>
        </a:spcBef>
        <a:spcAft>
          <a:spcPct val="0"/>
        </a:spcAft>
        <a:buClr>
          <a:srgbClr val="4D4D4D"/>
        </a:buClr>
        <a:buFont typeface="Calibri" pitchFamily="34" charset="0"/>
        <a:buChar char="−"/>
        <a:defRPr sz="2200">
          <a:solidFill>
            <a:srgbClr val="4D4D4D"/>
          </a:solidFill>
          <a:latin typeface="+mn-lt"/>
          <a:sym typeface="Arial Bold" pitchFamily="34" charset="0"/>
        </a:defRPr>
      </a:lvl3pPr>
      <a:lvl4pPr marL="1252538" indent="-357188" algn="l" rtl="0" eaLnBrk="1" fontAlgn="base" hangingPunct="1">
        <a:spcBef>
          <a:spcPts val="600"/>
        </a:spcBef>
        <a:spcAft>
          <a:spcPct val="0"/>
        </a:spcAft>
        <a:buClr>
          <a:srgbClr val="4D4D4D"/>
        </a:buClr>
        <a:buFont typeface="Calibri" pitchFamily="34" charset="0"/>
        <a:buChar char="−"/>
        <a:tabLst>
          <a:tab pos="1252538" algn="l"/>
        </a:tabLst>
        <a:defRPr sz="2200">
          <a:solidFill>
            <a:srgbClr val="4D4D4D"/>
          </a:solidFill>
          <a:latin typeface="+mn-lt"/>
          <a:sym typeface="Arial Bold" pitchFamily="34" charset="0"/>
        </a:defRPr>
      </a:lvl4pPr>
      <a:lvl5pPr marL="1885950" algn="l" rtl="0" eaLnBrk="1" fontAlgn="base" hangingPunct="1">
        <a:spcBef>
          <a:spcPts val="600"/>
        </a:spcBef>
        <a:spcAft>
          <a:spcPct val="0"/>
        </a:spcAft>
        <a:buClr>
          <a:srgbClr val="4D4D4D"/>
        </a:buClr>
        <a:buFont typeface="Calibri" pitchFamily="34" charset="0"/>
        <a:buChar char="−"/>
        <a:defRPr sz="2200">
          <a:solidFill>
            <a:srgbClr val="4D4D4D"/>
          </a:solidFill>
          <a:latin typeface="+mn-lt"/>
          <a:sym typeface="Arial Bold" pitchFamily="34" charset="0"/>
        </a:defRPr>
      </a:lvl5pPr>
      <a:lvl6pPr marL="2505075" indent="-228600" algn="l" rtl="0" eaLnBrk="1" fontAlgn="base" hangingPunct="1">
        <a:spcBef>
          <a:spcPts val="600"/>
        </a:spcBef>
        <a:spcAft>
          <a:spcPct val="0"/>
        </a:spcAft>
        <a:buClr>
          <a:srgbClr val="4D4D4D"/>
        </a:buClr>
        <a:buChar char="•"/>
        <a:defRPr sz="2200">
          <a:solidFill>
            <a:srgbClr val="4D4D4D"/>
          </a:solidFill>
          <a:latin typeface="+mn-lt"/>
          <a:sym typeface="Arial Bold" charset="0"/>
        </a:defRPr>
      </a:lvl6pPr>
      <a:lvl7pPr marL="2962275" indent="-228600" algn="l" rtl="0" eaLnBrk="1" fontAlgn="base" hangingPunct="1">
        <a:spcBef>
          <a:spcPts val="600"/>
        </a:spcBef>
        <a:spcAft>
          <a:spcPct val="0"/>
        </a:spcAft>
        <a:buClr>
          <a:srgbClr val="4D4D4D"/>
        </a:buClr>
        <a:buChar char="•"/>
        <a:defRPr sz="2200">
          <a:solidFill>
            <a:srgbClr val="4D4D4D"/>
          </a:solidFill>
          <a:latin typeface="+mn-lt"/>
          <a:sym typeface="Arial Bold" charset="0"/>
        </a:defRPr>
      </a:lvl7pPr>
      <a:lvl8pPr marL="3419475" indent="-228600" algn="l" rtl="0" eaLnBrk="1" fontAlgn="base" hangingPunct="1">
        <a:spcBef>
          <a:spcPts val="600"/>
        </a:spcBef>
        <a:spcAft>
          <a:spcPct val="0"/>
        </a:spcAft>
        <a:buClr>
          <a:srgbClr val="4D4D4D"/>
        </a:buClr>
        <a:buChar char="•"/>
        <a:defRPr sz="2200">
          <a:solidFill>
            <a:srgbClr val="4D4D4D"/>
          </a:solidFill>
          <a:latin typeface="+mn-lt"/>
          <a:sym typeface="Arial Bold" charset="0"/>
        </a:defRPr>
      </a:lvl8pPr>
      <a:lvl9pPr marL="3876675" indent="-228600" algn="l" rtl="0" eaLnBrk="1" fontAlgn="base" hangingPunct="1">
        <a:spcBef>
          <a:spcPts val="600"/>
        </a:spcBef>
        <a:spcAft>
          <a:spcPct val="0"/>
        </a:spcAft>
        <a:buClr>
          <a:srgbClr val="4D4D4D"/>
        </a:buClr>
        <a:buChar char="•"/>
        <a:defRPr sz="2200">
          <a:solidFill>
            <a:srgbClr val="4D4D4D"/>
          </a:solidFill>
          <a:latin typeface="+mn-lt"/>
          <a:sym typeface="Arial Bold"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jpg"/><Relationship Id="rId1" Type="http://schemas.openxmlformats.org/officeDocument/2006/relationships/slideLayout" Target="../slideLayouts/slideLayout1.xml"/><Relationship Id="rId5" Type="http://schemas.openxmlformats.org/officeDocument/2006/relationships/hyperlink" Target="http://www.gov.uk/government/publications/certificates-of-sponsorship-cos-sms-user-manual"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jp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FF3517B-AEE7-42FF-9834-712CED47E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Content Placeholder 5" descr="Logo&#10;&#10;Description automatically generated">
            <a:extLst>
              <a:ext uri="{FF2B5EF4-FFF2-40B4-BE49-F238E27FC236}">
                <a16:creationId xmlns:a16="http://schemas.microsoft.com/office/drawing/2014/main" id="{06115FB7-B2DA-40CB-845A-97EBDED1799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55256" y="2040384"/>
            <a:ext cx="1433488" cy="342257"/>
          </a:xfrm>
        </p:spPr>
      </p:pic>
      <p:sp>
        <p:nvSpPr>
          <p:cNvPr id="7" name="TextBox 6">
            <a:extLst>
              <a:ext uri="{FF2B5EF4-FFF2-40B4-BE49-F238E27FC236}">
                <a16:creationId xmlns:a16="http://schemas.microsoft.com/office/drawing/2014/main" id="{93882EC4-EB9A-4FF8-89F2-193E097EABC6}"/>
              </a:ext>
            </a:extLst>
          </p:cNvPr>
          <p:cNvSpPr txBox="1"/>
          <p:nvPr/>
        </p:nvSpPr>
        <p:spPr>
          <a:xfrm>
            <a:off x="1205626" y="2431214"/>
            <a:ext cx="6732748" cy="1323439"/>
          </a:xfrm>
          <a:prstGeom prst="rect">
            <a:avLst/>
          </a:prstGeom>
          <a:noFill/>
        </p:spPr>
        <p:txBody>
          <a:bodyPr wrap="square" rtlCol="0">
            <a:spAutoFit/>
          </a:bodyPr>
          <a:lstStyle/>
          <a:p>
            <a:pPr algn="ctr"/>
            <a:r>
              <a:rPr lang="en-GB" sz="4000" dirty="0">
                <a:solidFill>
                  <a:srgbClr val="E31B23"/>
                </a:solidFill>
                <a:latin typeface="+mj-lt"/>
              </a:rPr>
              <a:t>Immigration essentials</a:t>
            </a:r>
            <a:br>
              <a:rPr lang="en-GB" sz="4000" dirty="0">
                <a:solidFill>
                  <a:srgbClr val="E31B23"/>
                </a:solidFill>
                <a:latin typeface="+mj-lt"/>
              </a:rPr>
            </a:br>
            <a:r>
              <a:rPr lang="en-GB" sz="4000" dirty="0">
                <a:solidFill>
                  <a:srgbClr val="E31B23"/>
                </a:solidFill>
                <a:latin typeface="+mj-lt"/>
              </a:rPr>
              <a:t>for independent schools</a:t>
            </a:r>
          </a:p>
        </p:txBody>
      </p:sp>
      <p:sp>
        <p:nvSpPr>
          <p:cNvPr id="8" name="TextBox 7">
            <a:extLst>
              <a:ext uri="{FF2B5EF4-FFF2-40B4-BE49-F238E27FC236}">
                <a16:creationId xmlns:a16="http://schemas.microsoft.com/office/drawing/2014/main" id="{F9679326-A270-4436-9DFC-E049420B4D06}"/>
              </a:ext>
            </a:extLst>
          </p:cNvPr>
          <p:cNvSpPr txBox="1"/>
          <p:nvPr/>
        </p:nvSpPr>
        <p:spPr>
          <a:xfrm>
            <a:off x="2267744" y="3838277"/>
            <a:ext cx="4480830" cy="461665"/>
          </a:xfrm>
          <a:prstGeom prst="rect">
            <a:avLst/>
          </a:prstGeom>
          <a:noFill/>
        </p:spPr>
        <p:txBody>
          <a:bodyPr wrap="square" rtlCol="0">
            <a:spAutoFit/>
          </a:bodyPr>
          <a:lstStyle/>
          <a:p>
            <a:pPr algn="ctr"/>
            <a:r>
              <a:rPr lang="en-GB" sz="2400" dirty="0">
                <a:solidFill>
                  <a:srgbClr val="E31B23"/>
                </a:solidFill>
              </a:rPr>
              <a:t>Tom Brett Young – Partner</a:t>
            </a:r>
          </a:p>
        </p:txBody>
      </p:sp>
      <p:pic>
        <p:nvPicPr>
          <p:cNvPr id="14" name="Picture 13">
            <a:extLst>
              <a:ext uri="{FF2B5EF4-FFF2-40B4-BE49-F238E27FC236}">
                <a16:creationId xmlns:a16="http://schemas.microsoft.com/office/drawing/2014/main" id="{94035C95-394E-415B-BE42-1C9BDFD36C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8175" y="4367303"/>
            <a:ext cx="504056" cy="504056"/>
          </a:xfrm>
          <a:prstGeom prst="rect">
            <a:avLst/>
          </a:prstGeom>
        </p:spPr>
      </p:pic>
      <p:sp>
        <p:nvSpPr>
          <p:cNvPr id="15" name="TextBox 14">
            <a:extLst>
              <a:ext uri="{FF2B5EF4-FFF2-40B4-BE49-F238E27FC236}">
                <a16:creationId xmlns:a16="http://schemas.microsoft.com/office/drawing/2014/main" id="{47CE7C68-093A-4F51-8C05-51DFC41DF67B}"/>
              </a:ext>
            </a:extLst>
          </p:cNvPr>
          <p:cNvSpPr txBox="1"/>
          <p:nvPr/>
        </p:nvSpPr>
        <p:spPr>
          <a:xfrm>
            <a:off x="764869" y="4465441"/>
            <a:ext cx="4032448" cy="307777"/>
          </a:xfrm>
          <a:prstGeom prst="rect">
            <a:avLst/>
          </a:prstGeom>
          <a:noFill/>
        </p:spPr>
        <p:txBody>
          <a:bodyPr wrap="square" rtlCol="0">
            <a:spAutoFit/>
          </a:bodyPr>
          <a:lstStyle/>
          <a:p>
            <a:r>
              <a:rPr lang="en-GB" sz="1400" dirty="0"/>
              <a:t>@</a:t>
            </a:r>
            <a:r>
              <a:rPr lang="en-GB" sz="1400" dirty="0" err="1"/>
              <a:t>VWVPlus</a:t>
            </a:r>
            <a:endParaRPr lang="en-GB" sz="1400" dirty="0"/>
          </a:p>
        </p:txBody>
      </p:sp>
    </p:spTree>
    <p:extLst>
      <p:ext uri="{BB962C8B-B14F-4D97-AF65-F5344CB8AC3E}">
        <p14:creationId xmlns:p14="http://schemas.microsoft.com/office/powerpoint/2010/main" val="98855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58DA59-335F-42D8-A6EF-116400F586AF}"/>
              </a:ext>
            </a:extLst>
          </p:cNvPr>
          <p:cNvPicPr>
            <a:picLocks noChangeAspect="1"/>
          </p:cNvPicPr>
          <p:nvPr/>
        </p:nvPicPr>
        <p:blipFill rotWithShape="1">
          <a:blip r:embed="rId2">
            <a:extLst>
              <a:ext uri="{28A0092B-C50C-407E-A947-70E740481C1C}">
                <a14:useLocalDpi xmlns:a14="http://schemas.microsoft.com/office/drawing/2010/main" val="0"/>
              </a:ext>
            </a:extLst>
          </a:blip>
          <a:srcRect r="7642"/>
          <a:stretch/>
        </p:blipFill>
        <p:spPr>
          <a:xfrm>
            <a:off x="0" y="0"/>
            <a:ext cx="9144000" cy="5143500"/>
          </a:xfrm>
          <a:prstGeom prst="rect">
            <a:avLst/>
          </a:prstGeom>
        </p:spPr>
      </p:pic>
      <p:sp>
        <p:nvSpPr>
          <p:cNvPr id="5" name="TextBox 4">
            <a:extLst>
              <a:ext uri="{FF2B5EF4-FFF2-40B4-BE49-F238E27FC236}">
                <a16:creationId xmlns:a16="http://schemas.microsoft.com/office/drawing/2014/main" id="{0F165041-6EEB-4168-A76E-4C76B2BB6C6A}"/>
              </a:ext>
            </a:extLst>
          </p:cNvPr>
          <p:cNvSpPr txBox="1"/>
          <p:nvPr/>
        </p:nvSpPr>
        <p:spPr>
          <a:xfrm>
            <a:off x="395536" y="123478"/>
            <a:ext cx="7128792" cy="954107"/>
          </a:xfrm>
          <a:prstGeom prst="rect">
            <a:avLst/>
          </a:prstGeom>
          <a:noFill/>
        </p:spPr>
        <p:txBody>
          <a:bodyPr wrap="square" rtlCol="0">
            <a:spAutoFit/>
          </a:bodyPr>
          <a:lstStyle/>
          <a:p>
            <a:r>
              <a:rPr lang="en-GB" sz="2800" dirty="0">
                <a:solidFill>
                  <a:srgbClr val="E31B23"/>
                </a:solidFill>
                <a:latin typeface="+mj-lt"/>
              </a:rPr>
              <a:t>Guidance for sponsors of </a:t>
            </a:r>
            <a:br>
              <a:rPr lang="en-GB" sz="2800" dirty="0">
                <a:solidFill>
                  <a:srgbClr val="E31B23"/>
                </a:solidFill>
                <a:latin typeface="+mj-lt"/>
              </a:rPr>
            </a:br>
            <a:r>
              <a:rPr lang="en-GB" sz="2800" dirty="0">
                <a:solidFill>
                  <a:srgbClr val="E31B23"/>
                </a:solidFill>
                <a:latin typeface="+mj-lt"/>
              </a:rPr>
              <a:t>overseas pupils </a:t>
            </a:r>
          </a:p>
        </p:txBody>
      </p:sp>
      <p:pic>
        <p:nvPicPr>
          <p:cNvPr id="7" name="Content Placeholder 5" descr="Logo&#10;&#10;Description automatically generated">
            <a:extLst>
              <a:ext uri="{FF2B5EF4-FFF2-40B4-BE49-F238E27FC236}">
                <a16:creationId xmlns:a16="http://schemas.microsoft.com/office/drawing/2014/main" id="{0816BEB1-C925-4142-A273-4DFC73CA954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grpSp>
        <p:nvGrpSpPr>
          <p:cNvPr id="2" name="Group 1">
            <a:extLst>
              <a:ext uri="{FF2B5EF4-FFF2-40B4-BE49-F238E27FC236}">
                <a16:creationId xmlns:a16="http://schemas.microsoft.com/office/drawing/2014/main" id="{A77D8F3A-2D4C-43FA-A176-BF9C4DE1BD36}"/>
              </a:ext>
            </a:extLst>
          </p:cNvPr>
          <p:cNvGrpSpPr/>
          <p:nvPr/>
        </p:nvGrpSpPr>
        <p:grpSpPr>
          <a:xfrm>
            <a:off x="539552" y="4000874"/>
            <a:ext cx="6007134" cy="368749"/>
            <a:chOff x="1805226" y="4219223"/>
            <a:chExt cx="4761292" cy="592343"/>
          </a:xfrm>
        </p:grpSpPr>
        <p:sp>
          <p:nvSpPr>
            <p:cNvPr id="8" name="Rectangle: Rounded Corners 7">
              <a:extLst>
                <a:ext uri="{FF2B5EF4-FFF2-40B4-BE49-F238E27FC236}">
                  <a16:creationId xmlns:a16="http://schemas.microsoft.com/office/drawing/2014/main" id="{94A8FF95-A756-4804-941D-14A0FACB7DA8}"/>
                </a:ext>
              </a:extLst>
            </p:cNvPr>
            <p:cNvSpPr/>
            <p:nvPr/>
          </p:nvSpPr>
          <p:spPr bwMode="auto">
            <a:xfrm>
              <a:off x="1805226" y="4226791"/>
              <a:ext cx="4761292" cy="584775"/>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sp>
          <p:nvSpPr>
            <p:cNvPr id="9" name="TextBox 8">
              <a:extLst>
                <a:ext uri="{FF2B5EF4-FFF2-40B4-BE49-F238E27FC236}">
                  <a16:creationId xmlns:a16="http://schemas.microsoft.com/office/drawing/2014/main" id="{660D2AF6-5486-4B32-9D4C-06C9A25CA1B6}"/>
                </a:ext>
              </a:extLst>
            </p:cNvPr>
            <p:cNvSpPr txBox="1"/>
            <p:nvPr/>
          </p:nvSpPr>
          <p:spPr>
            <a:xfrm>
              <a:off x="1849994" y="4219223"/>
              <a:ext cx="4716524" cy="584775"/>
            </a:xfrm>
            <a:prstGeom prst="rect">
              <a:avLst/>
            </a:prstGeom>
            <a:noFill/>
          </p:spPr>
          <p:txBody>
            <a:bodyPr wrap="square" rtlCol="0">
              <a:spAutoFit/>
            </a:bodyPr>
            <a:lstStyle/>
            <a:p>
              <a:r>
                <a:rPr lang="en-GB" sz="1600" b="1" dirty="0">
                  <a:solidFill>
                    <a:schemeClr val="bg1"/>
                  </a:solidFill>
                </a:rPr>
                <a:t>www.gov.uk/government/publications/student-sponsor-guidance</a:t>
              </a:r>
            </a:p>
          </p:txBody>
        </p:sp>
      </p:grpSp>
      <p:pic>
        <p:nvPicPr>
          <p:cNvPr id="10" name="Picture 2">
            <a:extLst>
              <a:ext uri="{FF2B5EF4-FFF2-40B4-BE49-F238E27FC236}">
                <a16:creationId xmlns:a16="http://schemas.microsoft.com/office/drawing/2014/main" id="{D09BD5EA-54AD-421D-B11E-A86607227F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286642"/>
            <a:ext cx="1737482" cy="2448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a:extLst>
              <a:ext uri="{FF2B5EF4-FFF2-40B4-BE49-F238E27FC236}">
                <a16:creationId xmlns:a16="http://schemas.microsoft.com/office/drawing/2014/main" id="{7A6EE26E-3C8C-4109-862C-8E7CA000E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909" y="1275606"/>
            <a:ext cx="1731223" cy="2454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4">
            <a:extLst>
              <a:ext uri="{FF2B5EF4-FFF2-40B4-BE49-F238E27FC236}">
                <a16:creationId xmlns:a16="http://schemas.microsoft.com/office/drawing/2014/main" id="{AE4DB04D-4216-435D-B9E7-FA34D9BBE2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1275606"/>
            <a:ext cx="1718076" cy="2454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469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641AF2-2474-4099-B684-243517141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9BDC75CD-DDFB-4282-B71C-8C6E8B47CC43}"/>
              </a:ext>
            </a:extLst>
          </p:cNvPr>
          <p:cNvSpPr txBox="1"/>
          <p:nvPr/>
        </p:nvSpPr>
        <p:spPr>
          <a:xfrm>
            <a:off x="3581890" y="411510"/>
            <a:ext cx="4446494" cy="523220"/>
          </a:xfrm>
          <a:prstGeom prst="rect">
            <a:avLst/>
          </a:prstGeom>
          <a:noFill/>
        </p:spPr>
        <p:txBody>
          <a:bodyPr wrap="square" rtlCol="0">
            <a:spAutoFit/>
          </a:bodyPr>
          <a:lstStyle/>
          <a:p>
            <a:r>
              <a:rPr lang="en-GB" sz="2800" dirty="0">
                <a:solidFill>
                  <a:srgbClr val="E31B23"/>
                </a:solidFill>
                <a:latin typeface="+mj-lt"/>
              </a:rPr>
              <a:t>Guiding principles </a:t>
            </a:r>
          </a:p>
        </p:txBody>
      </p:sp>
      <p:sp>
        <p:nvSpPr>
          <p:cNvPr id="7" name="Rectangle: Rounded Corners 6">
            <a:extLst>
              <a:ext uri="{FF2B5EF4-FFF2-40B4-BE49-F238E27FC236}">
                <a16:creationId xmlns:a16="http://schemas.microsoft.com/office/drawing/2014/main" id="{B3ACCC0A-8BDD-484E-B645-CECAC350D0F8}"/>
              </a:ext>
            </a:extLst>
          </p:cNvPr>
          <p:cNvSpPr/>
          <p:nvPr/>
        </p:nvSpPr>
        <p:spPr bwMode="auto">
          <a:xfrm>
            <a:off x="3581890" y="1059582"/>
            <a:ext cx="5094566" cy="3103930"/>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sp>
        <p:nvSpPr>
          <p:cNvPr id="8" name="TextBox 7">
            <a:extLst>
              <a:ext uri="{FF2B5EF4-FFF2-40B4-BE49-F238E27FC236}">
                <a16:creationId xmlns:a16="http://schemas.microsoft.com/office/drawing/2014/main" id="{AAB17883-CEB1-467B-A554-1A12941163F6}"/>
              </a:ext>
            </a:extLst>
          </p:cNvPr>
          <p:cNvSpPr txBox="1"/>
          <p:nvPr/>
        </p:nvSpPr>
        <p:spPr>
          <a:xfrm>
            <a:off x="3896925" y="1241941"/>
            <a:ext cx="4464496" cy="2754600"/>
          </a:xfrm>
          <a:prstGeom prst="rect">
            <a:avLst/>
          </a:prstGeom>
          <a:noFill/>
        </p:spPr>
        <p:txBody>
          <a:bodyPr wrap="square" rtlCol="0">
            <a:spAutoFit/>
          </a:bodyPr>
          <a:lstStyle/>
          <a:p>
            <a:pPr marL="358775" indent="-358775"/>
            <a:r>
              <a:rPr lang="en-GB" sz="1600" i="1" dirty="0">
                <a:solidFill>
                  <a:schemeClr val="bg1"/>
                </a:solidFill>
              </a:rPr>
              <a:t>2.1	Sponsorship is a privilege and not a right. Sponsors benefit directly from migration and are expected to play a part in ensuring that the system is not abused. Sponsors must therefore fulfil certain duties, in order to ensure that immigration control is maintained. Providers must be able to show that they can fulfil, and are fulfilling, these sponsor duties in order to gain and retain a Student sponsor licence.</a:t>
            </a:r>
          </a:p>
          <a:p>
            <a:endParaRPr lang="en-GB" sz="1600" i="1" dirty="0">
              <a:solidFill>
                <a:schemeClr val="bg1"/>
              </a:solidFill>
            </a:endParaRPr>
          </a:p>
          <a:p>
            <a:r>
              <a:rPr lang="en-GB" sz="1300" i="1" dirty="0">
                <a:solidFill>
                  <a:schemeClr val="bg1"/>
                </a:solidFill>
              </a:rPr>
              <a:t>Student Sponsor Guidance: Sponsorship Duties (Document 2) </a:t>
            </a:r>
          </a:p>
        </p:txBody>
      </p:sp>
      <p:pic>
        <p:nvPicPr>
          <p:cNvPr id="10" name="Content Placeholder 5" descr="Logo&#10;&#10;Description automatically generated">
            <a:extLst>
              <a:ext uri="{FF2B5EF4-FFF2-40B4-BE49-F238E27FC236}">
                <a16:creationId xmlns:a16="http://schemas.microsoft.com/office/drawing/2014/main" id="{44E59217-32E9-4D85-AF20-38C4318EDE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503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641AF2-2474-4099-B684-243517141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9BDC75CD-DDFB-4282-B71C-8C6E8B47CC43}"/>
              </a:ext>
            </a:extLst>
          </p:cNvPr>
          <p:cNvSpPr txBox="1"/>
          <p:nvPr/>
        </p:nvSpPr>
        <p:spPr>
          <a:xfrm>
            <a:off x="3581890" y="411510"/>
            <a:ext cx="5022558" cy="523220"/>
          </a:xfrm>
          <a:prstGeom prst="rect">
            <a:avLst/>
          </a:prstGeom>
          <a:noFill/>
        </p:spPr>
        <p:txBody>
          <a:bodyPr wrap="square" rtlCol="0">
            <a:spAutoFit/>
          </a:bodyPr>
          <a:lstStyle/>
          <a:p>
            <a:r>
              <a:rPr lang="en-GB" sz="2800" dirty="0">
                <a:solidFill>
                  <a:srgbClr val="E31B23"/>
                </a:solidFill>
                <a:latin typeface="+mj-lt"/>
              </a:rPr>
              <a:t>The Student Sponsorship regime</a:t>
            </a:r>
          </a:p>
        </p:txBody>
      </p:sp>
      <p:sp>
        <p:nvSpPr>
          <p:cNvPr id="8" name="TextBox 7">
            <a:extLst>
              <a:ext uri="{FF2B5EF4-FFF2-40B4-BE49-F238E27FC236}">
                <a16:creationId xmlns:a16="http://schemas.microsoft.com/office/drawing/2014/main" id="{AAB17883-CEB1-467B-A554-1A12941163F6}"/>
              </a:ext>
            </a:extLst>
          </p:cNvPr>
          <p:cNvSpPr txBox="1"/>
          <p:nvPr/>
        </p:nvSpPr>
        <p:spPr>
          <a:xfrm>
            <a:off x="3896925" y="1241941"/>
            <a:ext cx="4464496" cy="2754600"/>
          </a:xfrm>
          <a:prstGeom prst="rect">
            <a:avLst/>
          </a:prstGeom>
          <a:noFill/>
        </p:spPr>
        <p:txBody>
          <a:bodyPr wrap="square" rtlCol="0">
            <a:spAutoFit/>
          </a:bodyPr>
          <a:lstStyle/>
          <a:p>
            <a:pPr marL="358775" indent="-358775"/>
            <a:r>
              <a:rPr lang="en-GB" sz="1600" i="1" dirty="0">
                <a:solidFill>
                  <a:schemeClr val="bg1"/>
                </a:solidFill>
              </a:rPr>
              <a:t>2.1	Sponsorship is a privilege and not a right. Sponsors benefit directly from migration and are expected to play a part in ensuring that the system is not abused. Sponsors must therefore fulfil certain duties, in order to ensure that immigration control is maintained. Providers must be able to show that they can fulfil, and are fulfilling, these sponsor duties in order to gain and retain a Student sponsor licence.</a:t>
            </a:r>
          </a:p>
          <a:p>
            <a:endParaRPr lang="en-GB" sz="1600" i="1" dirty="0">
              <a:solidFill>
                <a:schemeClr val="bg1"/>
              </a:solidFill>
            </a:endParaRPr>
          </a:p>
          <a:p>
            <a:r>
              <a:rPr lang="en-GB" sz="1300" i="1" dirty="0">
                <a:solidFill>
                  <a:schemeClr val="bg1"/>
                </a:solidFill>
              </a:rPr>
              <a:t>Student Sponsor Guidance: Sponsorship Duties (Document 2) </a:t>
            </a:r>
          </a:p>
        </p:txBody>
      </p:sp>
      <p:pic>
        <p:nvPicPr>
          <p:cNvPr id="10" name="Content Placeholder 5" descr="Logo&#10;&#10;Description automatically generated">
            <a:extLst>
              <a:ext uri="{FF2B5EF4-FFF2-40B4-BE49-F238E27FC236}">
                <a16:creationId xmlns:a16="http://schemas.microsoft.com/office/drawing/2014/main" id="{44E59217-32E9-4D85-AF20-38C4318EDE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 name="Rectangle 10">
            <a:extLst>
              <a:ext uri="{FF2B5EF4-FFF2-40B4-BE49-F238E27FC236}">
                <a16:creationId xmlns:a16="http://schemas.microsoft.com/office/drawing/2014/main" id="{D7154D98-DE97-47FA-8858-169A9041C006}"/>
              </a:ext>
            </a:extLst>
          </p:cNvPr>
          <p:cNvSpPr>
            <a:spLocks noChangeArrowheads="1"/>
          </p:cNvSpPr>
          <p:nvPr/>
        </p:nvSpPr>
        <p:spPr bwMode="auto">
          <a:xfrm>
            <a:off x="4956018" y="1779662"/>
            <a:ext cx="3792445"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rgbClr val="4D4D4D"/>
              </a:buClr>
              <a:defRPr sz="2200">
                <a:solidFill>
                  <a:srgbClr val="4D4D4D"/>
                </a:solidFill>
                <a:latin typeface="Calibri" pitchFamily="34" charset="0"/>
                <a:sym typeface="Arial Bold" pitchFamily="34" charset="0"/>
              </a:defRPr>
            </a:lvl1pPr>
            <a:lvl2pPr marL="742950" indent="-285750" eaLnBrk="0" hangingPunct="0">
              <a:spcBef>
                <a:spcPts val="600"/>
              </a:spcBef>
              <a:buClr>
                <a:srgbClr val="4D4D4D"/>
              </a:buClr>
              <a:buFont typeface="Arial" pitchFamily="34" charset="0"/>
              <a:buChar char="•"/>
              <a:defRPr sz="2200">
                <a:solidFill>
                  <a:srgbClr val="4D4D4D"/>
                </a:solidFill>
                <a:latin typeface="Calibri" pitchFamily="34" charset="0"/>
                <a:sym typeface="Arial Bold" pitchFamily="34" charset="0"/>
              </a:defRPr>
            </a:lvl2pPr>
            <a:lvl3pPr marL="1143000" indent="-228600" defTabSz="1077913" eaLnBrk="0" hangingPunct="0">
              <a:spcBef>
                <a:spcPts val="600"/>
              </a:spcBef>
              <a:buClr>
                <a:srgbClr val="4D4D4D"/>
              </a:buClr>
              <a:buFont typeface="Calibri" pitchFamily="34" charset="0"/>
              <a:buChar char="−"/>
              <a:defRPr sz="2200">
                <a:solidFill>
                  <a:srgbClr val="4D4D4D"/>
                </a:solidFill>
                <a:latin typeface="Calibri" pitchFamily="34" charset="0"/>
                <a:sym typeface="Arial Bold" pitchFamily="34" charset="0"/>
              </a:defRPr>
            </a:lvl3pPr>
            <a:lvl4pPr marL="1600200" indent="-228600" eaLnBrk="0" hangingPunct="0">
              <a:spcBef>
                <a:spcPts val="600"/>
              </a:spcBef>
              <a:buClr>
                <a:srgbClr val="4D4D4D"/>
              </a:buClr>
              <a:buFont typeface="Calibri" pitchFamily="34" charset="0"/>
              <a:buChar char="−"/>
              <a:tabLst>
                <a:tab pos="1252538" algn="l"/>
              </a:tabLst>
              <a:defRPr sz="2200">
                <a:solidFill>
                  <a:srgbClr val="4D4D4D"/>
                </a:solidFill>
                <a:latin typeface="Calibri" pitchFamily="34" charset="0"/>
                <a:sym typeface="Arial Bold" pitchFamily="34" charset="0"/>
              </a:defRPr>
            </a:lvl4pPr>
            <a:lvl5pPr marL="2057400" indent="-228600" eaLnBrk="0" hangingPunct="0">
              <a:spcBef>
                <a:spcPts val="600"/>
              </a:spcBef>
              <a:buClr>
                <a:srgbClr val="4D4D4D"/>
              </a:buClr>
              <a:buFont typeface="Calibri" pitchFamily="34" charset="0"/>
              <a:buChar char="−"/>
              <a:defRPr sz="2200">
                <a:solidFill>
                  <a:srgbClr val="4D4D4D"/>
                </a:solidFill>
                <a:latin typeface="Calibri" pitchFamily="34" charset="0"/>
                <a:sym typeface="Arial Bold" pitchFamily="34" charset="0"/>
              </a:defRPr>
            </a:lvl5pPr>
            <a:lvl6pPr marL="2514600" indent="-228600" eaLnBrk="0" fontAlgn="base" hangingPunct="0">
              <a:spcBef>
                <a:spcPts val="600"/>
              </a:spcBef>
              <a:spcAft>
                <a:spcPct val="0"/>
              </a:spcAft>
              <a:buClr>
                <a:srgbClr val="4D4D4D"/>
              </a:buClr>
              <a:buFont typeface="Calibri" pitchFamily="34" charset="0"/>
              <a:buChar char="−"/>
              <a:defRPr sz="2200">
                <a:solidFill>
                  <a:srgbClr val="4D4D4D"/>
                </a:solidFill>
                <a:latin typeface="Calibri" pitchFamily="34" charset="0"/>
                <a:sym typeface="Arial Bold" pitchFamily="34" charset="0"/>
              </a:defRPr>
            </a:lvl6pPr>
            <a:lvl7pPr marL="2971800" indent="-228600" eaLnBrk="0" fontAlgn="base" hangingPunct="0">
              <a:spcBef>
                <a:spcPts val="600"/>
              </a:spcBef>
              <a:spcAft>
                <a:spcPct val="0"/>
              </a:spcAft>
              <a:buClr>
                <a:srgbClr val="4D4D4D"/>
              </a:buClr>
              <a:buFont typeface="Calibri" pitchFamily="34" charset="0"/>
              <a:buChar char="−"/>
              <a:defRPr sz="2200">
                <a:solidFill>
                  <a:srgbClr val="4D4D4D"/>
                </a:solidFill>
                <a:latin typeface="Calibri" pitchFamily="34" charset="0"/>
                <a:sym typeface="Arial Bold" pitchFamily="34" charset="0"/>
              </a:defRPr>
            </a:lvl7pPr>
            <a:lvl8pPr marL="3429000" indent="-228600" eaLnBrk="0" fontAlgn="base" hangingPunct="0">
              <a:spcBef>
                <a:spcPts val="600"/>
              </a:spcBef>
              <a:spcAft>
                <a:spcPct val="0"/>
              </a:spcAft>
              <a:buClr>
                <a:srgbClr val="4D4D4D"/>
              </a:buClr>
              <a:buFont typeface="Calibri" pitchFamily="34" charset="0"/>
              <a:buChar char="−"/>
              <a:defRPr sz="2200">
                <a:solidFill>
                  <a:srgbClr val="4D4D4D"/>
                </a:solidFill>
                <a:latin typeface="Calibri" pitchFamily="34" charset="0"/>
                <a:sym typeface="Arial Bold" pitchFamily="34" charset="0"/>
              </a:defRPr>
            </a:lvl8pPr>
            <a:lvl9pPr marL="3886200" indent="-228600" eaLnBrk="0" fontAlgn="base" hangingPunct="0">
              <a:spcBef>
                <a:spcPts val="600"/>
              </a:spcBef>
              <a:spcAft>
                <a:spcPct val="0"/>
              </a:spcAft>
              <a:buClr>
                <a:srgbClr val="4D4D4D"/>
              </a:buClr>
              <a:buFont typeface="Calibri" pitchFamily="34" charset="0"/>
              <a:buChar char="−"/>
              <a:defRPr sz="2200">
                <a:solidFill>
                  <a:srgbClr val="4D4D4D"/>
                </a:solidFill>
                <a:latin typeface="Calibri" pitchFamily="34" charset="0"/>
                <a:sym typeface="Arial Bold" pitchFamily="34" charset="0"/>
              </a:defRPr>
            </a:lvl9pPr>
          </a:lstStyle>
          <a:p>
            <a:pPr eaLnBrk="1" hangingPunct="1">
              <a:spcBef>
                <a:spcPct val="0"/>
              </a:spcBef>
              <a:buClrTx/>
            </a:pPr>
            <a:r>
              <a:rPr lang="en-GB" altLang="en-US" sz="1600" i="1" dirty="0">
                <a:solidFill>
                  <a:schemeClr val="tx1"/>
                </a:solidFill>
                <a:cs typeface="Arial" pitchFamily="34" charset="0"/>
                <a:sym typeface="Times New Roman" pitchFamily="18" charset="0"/>
              </a:rPr>
              <a:t>“It should not be forgotten that under the PBS colleges are performing </a:t>
            </a:r>
            <a:r>
              <a:rPr lang="en-GB" altLang="en-US" sz="1600" i="1" dirty="0">
                <a:solidFill>
                  <a:srgbClr val="D91B29"/>
                </a:solidFill>
                <a:cs typeface="Arial" pitchFamily="34" charset="0"/>
                <a:sym typeface="Times New Roman" pitchFamily="18" charset="0"/>
              </a:rPr>
              <a:t>functions which used to be undertaken by entry clearance officers </a:t>
            </a:r>
            <a:r>
              <a:rPr lang="en-GB" altLang="en-US" sz="1600" i="1" dirty="0">
                <a:solidFill>
                  <a:schemeClr val="tx1"/>
                </a:solidFill>
                <a:cs typeface="Arial" pitchFamily="34" charset="0"/>
                <a:sym typeface="Times New Roman" pitchFamily="18" charset="0"/>
              </a:rPr>
              <a:t>or other UKBA officials. There is a </a:t>
            </a:r>
            <a:r>
              <a:rPr lang="en-GB" altLang="en-US" sz="1600" i="1" dirty="0">
                <a:solidFill>
                  <a:srgbClr val="D91B29"/>
                </a:solidFill>
                <a:cs typeface="Arial" pitchFamily="34" charset="0"/>
                <a:sym typeface="Times New Roman" pitchFamily="18" charset="0"/>
              </a:rPr>
              <a:t>clear responsibility on those colleges to show that they deserve the trust which is being placed in them</a:t>
            </a:r>
            <a:r>
              <a:rPr lang="en-GB" altLang="en-US" sz="1600" i="1" dirty="0">
                <a:solidFill>
                  <a:schemeClr val="tx1"/>
                </a:solidFill>
                <a:cs typeface="Arial" pitchFamily="34" charset="0"/>
                <a:sym typeface="Times New Roman" pitchFamily="18" charset="0"/>
              </a:rPr>
              <a:t>.”</a:t>
            </a:r>
            <a:endParaRPr lang="en-GB" altLang="en-US" sz="1800" i="1" dirty="0">
              <a:solidFill>
                <a:schemeClr val="tx1"/>
              </a:solidFill>
              <a:cs typeface="Arial" pitchFamily="34" charset="0"/>
              <a:sym typeface="Times New Roman" pitchFamily="18" charset="0"/>
            </a:endParaRPr>
          </a:p>
          <a:p>
            <a:pPr eaLnBrk="1" hangingPunct="1">
              <a:spcBef>
                <a:spcPct val="0"/>
              </a:spcBef>
              <a:buClrTx/>
            </a:pPr>
            <a:r>
              <a:rPr lang="en-GB" altLang="en-US" sz="1200" u="sng" dirty="0">
                <a:solidFill>
                  <a:schemeClr val="tx1"/>
                </a:solidFill>
                <a:cs typeface="Arial" pitchFamily="34" charset="0"/>
                <a:sym typeface="Times New Roman" pitchFamily="18" charset="0"/>
              </a:rPr>
              <a:t>R (Western Governors Graduate School) v SSHD </a:t>
            </a:r>
            <a:r>
              <a:rPr lang="en-GB" altLang="en-US" sz="1200" dirty="0">
                <a:solidFill>
                  <a:schemeClr val="tx1"/>
                </a:solidFill>
                <a:cs typeface="Arial" pitchFamily="34" charset="0"/>
                <a:sym typeface="Times New Roman" pitchFamily="18" charset="0"/>
              </a:rPr>
              <a:t>(2013)</a:t>
            </a:r>
            <a:endParaRPr lang="en-GB" altLang="en-US" sz="1100" dirty="0">
              <a:solidFill>
                <a:schemeClr val="tx1"/>
              </a:solidFill>
              <a:cs typeface="Arial" pitchFamily="34" charset="0"/>
              <a:sym typeface="Times New Roman" pitchFamily="18" charset="0"/>
            </a:endParaRPr>
          </a:p>
        </p:txBody>
      </p:sp>
      <p:grpSp>
        <p:nvGrpSpPr>
          <p:cNvPr id="6" name="Group 5">
            <a:extLst>
              <a:ext uri="{FF2B5EF4-FFF2-40B4-BE49-F238E27FC236}">
                <a16:creationId xmlns:a16="http://schemas.microsoft.com/office/drawing/2014/main" id="{909D4E98-1AEE-44BF-9882-646E4BCCF223}"/>
              </a:ext>
            </a:extLst>
          </p:cNvPr>
          <p:cNvGrpSpPr/>
          <p:nvPr/>
        </p:nvGrpSpPr>
        <p:grpSpPr>
          <a:xfrm>
            <a:off x="251520" y="1069986"/>
            <a:ext cx="4452490" cy="3721060"/>
            <a:chOff x="251520" y="1069986"/>
            <a:chExt cx="4452490" cy="3721060"/>
          </a:xfrm>
        </p:grpSpPr>
        <p:pic>
          <p:nvPicPr>
            <p:cNvPr id="4" name="Picture 3">
              <a:extLst>
                <a:ext uri="{FF2B5EF4-FFF2-40B4-BE49-F238E27FC236}">
                  <a16:creationId xmlns:a16="http://schemas.microsoft.com/office/drawing/2014/main" id="{E9094C1F-EE78-4BAE-8AEB-A51DB9624A83}"/>
                </a:ext>
              </a:extLst>
            </p:cNvPr>
            <p:cNvPicPr>
              <a:picLocks noChangeAspect="1"/>
            </p:cNvPicPr>
            <p:nvPr/>
          </p:nvPicPr>
          <p:blipFill>
            <a:blip r:embed="rId4"/>
            <a:stretch>
              <a:fillRect/>
            </a:stretch>
          </p:blipFill>
          <p:spPr>
            <a:xfrm>
              <a:off x="251520" y="1069986"/>
              <a:ext cx="4452490" cy="3721060"/>
            </a:xfrm>
            <a:prstGeom prst="rect">
              <a:avLst/>
            </a:prstGeom>
            <a:ln>
              <a:solidFill>
                <a:schemeClr val="tx1"/>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CBCE7515-1520-4920-B0FA-70882EB0B5DD}"/>
                </a:ext>
              </a:extLst>
            </p:cNvPr>
            <p:cNvSpPr/>
            <p:nvPr/>
          </p:nvSpPr>
          <p:spPr bwMode="auto">
            <a:xfrm>
              <a:off x="971600" y="2643758"/>
              <a:ext cx="2098171" cy="13209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sp>
          <p:nvSpPr>
            <p:cNvPr id="12" name="Rectangle 11">
              <a:extLst>
                <a:ext uri="{FF2B5EF4-FFF2-40B4-BE49-F238E27FC236}">
                  <a16:creationId xmlns:a16="http://schemas.microsoft.com/office/drawing/2014/main" id="{7C9791A8-8E9D-4D0E-B402-97E095684637}"/>
                </a:ext>
              </a:extLst>
            </p:cNvPr>
            <p:cNvSpPr/>
            <p:nvPr/>
          </p:nvSpPr>
          <p:spPr bwMode="auto">
            <a:xfrm>
              <a:off x="1868516" y="3304903"/>
              <a:ext cx="1475576" cy="143847"/>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sp>
          <p:nvSpPr>
            <p:cNvPr id="13" name="Rectangle 12">
              <a:extLst>
                <a:ext uri="{FF2B5EF4-FFF2-40B4-BE49-F238E27FC236}">
                  <a16:creationId xmlns:a16="http://schemas.microsoft.com/office/drawing/2014/main" id="{8E2BF112-F023-468A-89AC-A1955DA29709}"/>
                </a:ext>
              </a:extLst>
            </p:cNvPr>
            <p:cNvSpPr/>
            <p:nvPr/>
          </p:nvSpPr>
          <p:spPr bwMode="auto">
            <a:xfrm>
              <a:off x="1832847" y="3821986"/>
              <a:ext cx="1837816" cy="13606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grpSp>
    </p:spTree>
    <p:extLst>
      <p:ext uri="{BB962C8B-B14F-4D97-AF65-F5344CB8AC3E}">
        <p14:creationId xmlns:p14="http://schemas.microsoft.com/office/powerpoint/2010/main" val="355506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1F0F24-3103-4499-9C93-F5B362F26952}"/>
              </a:ext>
            </a:extLst>
          </p:cNvPr>
          <p:cNvPicPr>
            <a:picLocks noChangeAspect="1"/>
          </p:cNvPicPr>
          <p:nvPr/>
        </p:nvPicPr>
        <p:blipFill rotWithShape="1">
          <a:blip r:embed="rId2">
            <a:extLst>
              <a:ext uri="{28A0092B-C50C-407E-A947-70E740481C1C}">
                <a14:useLocalDpi xmlns:a14="http://schemas.microsoft.com/office/drawing/2010/main" val="0"/>
              </a:ext>
            </a:extLst>
          </a:blip>
          <a:srcRect l="1936" b="16107"/>
          <a:stretch/>
        </p:blipFill>
        <p:spPr>
          <a:xfrm>
            <a:off x="0" y="0"/>
            <a:ext cx="9144000" cy="5143500"/>
          </a:xfrm>
          <a:prstGeom prst="rect">
            <a:avLst/>
          </a:prstGeom>
        </p:spPr>
      </p:pic>
      <p:sp>
        <p:nvSpPr>
          <p:cNvPr id="5" name="TextBox 4">
            <a:extLst>
              <a:ext uri="{FF2B5EF4-FFF2-40B4-BE49-F238E27FC236}">
                <a16:creationId xmlns:a16="http://schemas.microsoft.com/office/drawing/2014/main" id="{5F77AFD3-3A66-44D7-9B7C-71D6BD0BA1F3}"/>
              </a:ext>
            </a:extLst>
          </p:cNvPr>
          <p:cNvSpPr txBox="1"/>
          <p:nvPr/>
        </p:nvSpPr>
        <p:spPr>
          <a:xfrm>
            <a:off x="-1044624" y="320338"/>
            <a:ext cx="9067760" cy="523220"/>
          </a:xfrm>
          <a:prstGeom prst="rect">
            <a:avLst/>
          </a:prstGeom>
          <a:noFill/>
        </p:spPr>
        <p:txBody>
          <a:bodyPr wrap="square" rtlCol="0">
            <a:spAutoFit/>
          </a:bodyPr>
          <a:lstStyle/>
          <a:p>
            <a:pPr algn="r"/>
            <a:r>
              <a:rPr lang="en-GB" sz="2800" dirty="0">
                <a:solidFill>
                  <a:srgbClr val="E31B23"/>
                </a:solidFill>
                <a:latin typeface="+mj-lt"/>
              </a:rPr>
              <a:t>Plenty of unsuccessful litigation </a:t>
            </a:r>
          </a:p>
        </p:txBody>
      </p:sp>
      <p:sp>
        <p:nvSpPr>
          <p:cNvPr id="6" name="TextBox 5">
            <a:extLst>
              <a:ext uri="{FF2B5EF4-FFF2-40B4-BE49-F238E27FC236}">
                <a16:creationId xmlns:a16="http://schemas.microsoft.com/office/drawing/2014/main" id="{A0D9CE2C-2BAB-47FF-A80A-6B9DA9CC1D55}"/>
              </a:ext>
            </a:extLst>
          </p:cNvPr>
          <p:cNvSpPr txBox="1"/>
          <p:nvPr/>
        </p:nvSpPr>
        <p:spPr>
          <a:xfrm>
            <a:off x="4929275" y="1294477"/>
            <a:ext cx="3924944" cy="255454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GB" sz="1600" u="sng" dirty="0"/>
              <a:t>R (The London Reading College Ltd) v SSHD</a:t>
            </a:r>
            <a:r>
              <a:rPr lang="en-GB" sz="1600" dirty="0"/>
              <a:t> (2010)</a:t>
            </a:r>
          </a:p>
          <a:p>
            <a:pPr marL="285750" indent="-285750">
              <a:buFont typeface="Arial" panose="020B0604020202020204" pitchFamily="34" charset="0"/>
              <a:buChar char="•"/>
            </a:pPr>
            <a:r>
              <a:rPr lang="en-GB" sz="1600" u="sng" dirty="0"/>
              <a:t>R (</a:t>
            </a:r>
            <a:r>
              <a:rPr lang="en-GB" sz="1600" u="sng" dirty="0" err="1"/>
              <a:t>Westech</a:t>
            </a:r>
            <a:r>
              <a:rPr lang="en-GB" sz="1600" u="sng" dirty="0"/>
              <a:t> College) v SSHD</a:t>
            </a:r>
            <a:r>
              <a:rPr lang="en-GB" sz="1600" dirty="0"/>
              <a:t> (2011)</a:t>
            </a:r>
          </a:p>
          <a:p>
            <a:pPr marL="285750" indent="-285750">
              <a:buFont typeface="Arial" panose="020B0604020202020204" pitchFamily="34" charset="0"/>
              <a:buChar char="•"/>
            </a:pPr>
            <a:r>
              <a:rPr lang="en-GB" sz="1600" u="sng" dirty="0"/>
              <a:t>R (</a:t>
            </a:r>
            <a:r>
              <a:rPr lang="en-GB" sz="1600" u="sng" dirty="0" err="1"/>
              <a:t>Alvi</a:t>
            </a:r>
            <a:r>
              <a:rPr lang="en-GB" sz="1600" u="sng" dirty="0"/>
              <a:t>) v SSHD</a:t>
            </a:r>
            <a:r>
              <a:rPr lang="en-GB" sz="1600" dirty="0"/>
              <a:t> (2012)</a:t>
            </a:r>
          </a:p>
          <a:p>
            <a:pPr marL="285750" indent="-285750">
              <a:buFont typeface="Arial" panose="020B0604020202020204" pitchFamily="34" charset="0"/>
              <a:buChar char="•"/>
            </a:pPr>
            <a:r>
              <a:rPr lang="en-GB" sz="1600" u="sng" dirty="0"/>
              <a:t>R (New London College Ltd) v SSHD</a:t>
            </a:r>
            <a:r>
              <a:rPr lang="en-GB" sz="1600" dirty="0"/>
              <a:t> (2013)</a:t>
            </a:r>
          </a:p>
          <a:p>
            <a:pPr marL="285750" indent="-285750">
              <a:buFont typeface="Arial" panose="020B0604020202020204" pitchFamily="34" charset="0"/>
              <a:buChar char="•"/>
            </a:pPr>
            <a:r>
              <a:rPr lang="en-GB" sz="1600" u="sng" dirty="0"/>
              <a:t>London St Andrews College v SSHD</a:t>
            </a:r>
            <a:r>
              <a:rPr lang="en-GB" sz="1600" dirty="0"/>
              <a:t> (2014)</a:t>
            </a:r>
          </a:p>
          <a:p>
            <a:pPr marL="285750" indent="-285750">
              <a:buFont typeface="Arial" panose="020B0604020202020204" pitchFamily="34" charset="0"/>
              <a:buChar char="•"/>
            </a:pPr>
            <a:r>
              <a:rPr lang="en-GB" sz="1600" u="sng" dirty="0"/>
              <a:t>R (Raj and Knoll Limited) v SSHD</a:t>
            </a:r>
            <a:r>
              <a:rPr lang="en-GB" sz="1600" dirty="0"/>
              <a:t> (2016)</a:t>
            </a:r>
          </a:p>
          <a:p>
            <a:pPr marL="285750" indent="-285750">
              <a:buFont typeface="Arial" panose="020B0604020202020204" pitchFamily="34" charset="0"/>
              <a:buChar char="•"/>
            </a:pPr>
            <a:r>
              <a:rPr lang="en-GB" sz="1600" u="sng" dirty="0"/>
              <a:t>R (London School of Science and Technology) v SSHD</a:t>
            </a:r>
            <a:r>
              <a:rPr lang="en-GB" sz="1600" dirty="0"/>
              <a:t> (2017)</a:t>
            </a:r>
          </a:p>
        </p:txBody>
      </p:sp>
      <p:pic>
        <p:nvPicPr>
          <p:cNvPr id="8" name="Content Placeholder 5" descr="Logo&#10;&#10;Description automatically generated">
            <a:extLst>
              <a:ext uri="{FF2B5EF4-FFF2-40B4-BE49-F238E27FC236}">
                <a16:creationId xmlns:a16="http://schemas.microsoft.com/office/drawing/2014/main" id="{45CDC7AB-3B77-4524-90C7-AFDD96B76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Content Placeholder 5">
            <a:extLst>
              <a:ext uri="{FF2B5EF4-FFF2-40B4-BE49-F238E27FC236}">
                <a16:creationId xmlns:a16="http://schemas.microsoft.com/office/drawing/2014/main" id="{63A1A534-8DE0-491E-B441-A81BE53FF613}"/>
              </a:ext>
            </a:extLst>
          </p:cNvPr>
          <p:cNvSpPr txBox="1">
            <a:spLocks/>
          </p:cNvSpPr>
          <p:nvPr/>
        </p:nvSpPr>
        <p:spPr bwMode="auto">
          <a:xfrm>
            <a:off x="289781" y="915566"/>
            <a:ext cx="4349713" cy="38501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lvl1pPr algn="l" rtl="0" eaLnBrk="1" fontAlgn="base" hangingPunct="1">
              <a:spcBef>
                <a:spcPts val="600"/>
              </a:spcBef>
              <a:spcAft>
                <a:spcPct val="0"/>
              </a:spcAft>
              <a:buClr>
                <a:srgbClr val="4D4D4D"/>
              </a:buClr>
              <a:defRPr lang="en-US" sz="2200" dirty="0" smtClean="0">
                <a:solidFill>
                  <a:srgbClr val="4D4D4D"/>
                </a:solidFill>
                <a:latin typeface="+mn-lt"/>
                <a:ea typeface="+mn-ea"/>
                <a:cs typeface="+mn-cs"/>
                <a:sym typeface="Arial Bold" pitchFamily="34" charset="0"/>
              </a:defRPr>
            </a:lvl1pPr>
            <a:lvl2pPr marL="538163" indent="-357188" algn="l" rtl="0" eaLnBrk="1" fontAlgn="base" hangingPunct="1">
              <a:spcBef>
                <a:spcPts val="600"/>
              </a:spcBef>
              <a:spcAft>
                <a:spcPct val="0"/>
              </a:spcAft>
              <a:buClr>
                <a:srgbClr val="4D4D4D"/>
              </a:buClr>
              <a:buFont typeface="Arial" pitchFamily="34" charset="0"/>
              <a:buChar char="•"/>
              <a:defRPr lang="en-US" sz="2000" dirty="0" smtClean="0">
                <a:solidFill>
                  <a:srgbClr val="4D4D4D"/>
                </a:solidFill>
                <a:latin typeface="+mn-lt"/>
                <a:sym typeface="Arial Bold" pitchFamily="34" charset="0"/>
              </a:defRPr>
            </a:lvl2pPr>
            <a:lvl3pPr marL="895350" indent="-357188" algn="l" defTabSz="1077913" rtl="0" eaLnBrk="1" fontAlgn="base" hangingPunct="1">
              <a:spcBef>
                <a:spcPts val="600"/>
              </a:spcBef>
              <a:spcAft>
                <a:spcPct val="0"/>
              </a:spcAft>
              <a:buClr>
                <a:srgbClr val="4D4D4D"/>
              </a:buClr>
              <a:buFont typeface="Calibri" pitchFamily="34" charset="0"/>
              <a:buChar char="−"/>
              <a:defRPr lang="en-US" sz="1800" dirty="0" smtClean="0">
                <a:solidFill>
                  <a:srgbClr val="4D4D4D"/>
                </a:solidFill>
                <a:latin typeface="+mn-lt"/>
                <a:sym typeface="Arial Bold" pitchFamily="34" charset="0"/>
              </a:defRPr>
            </a:lvl3pPr>
            <a:lvl4pPr marL="1252538" indent="-357188" algn="l" rtl="0" eaLnBrk="1" fontAlgn="base" hangingPunct="1">
              <a:spcBef>
                <a:spcPts val="600"/>
              </a:spcBef>
              <a:spcAft>
                <a:spcPct val="0"/>
              </a:spcAft>
              <a:buClr>
                <a:srgbClr val="4D4D4D"/>
              </a:buClr>
              <a:buFont typeface="Calibri" pitchFamily="34" charset="0"/>
              <a:buChar char="−"/>
              <a:tabLst>
                <a:tab pos="1252538" algn="l"/>
              </a:tabLst>
              <a:defRPr sz="1800">
                <a:solidFill>
                  <a:srgbClr val="4D4D4D"/>
                </a:solidFill>
                <a:latin typeface="+mn-lt"/>
                <a:sym typeface="Arial Bold" pitchFamily="34" charset="0"/>
              </a:defRPr>
            </a:lvl4pPr>
            <a:lvl5pPr marL="1885950" algn="l" rtl="0" eaLnBrk="1" fontAlgn="base" hangingPunct="1">
              <a:spcBef>
                <a:spcPts val="600"/>
              </a:spcBef>
              <a:spcAft>
                <a:spcPct val="0"/>
              </a:spcAft>
              <a:buClr>
                <a:srgbClr val="4D4D4D"/>
              </a:buClr>
              <a:buFont typeface="Calibri" pitchFamily="34" charset="0"/>
              <a:buChar char="−"/>
              <a:defRPr sz="1800">
                <a:solidFill>
                  <a:srgbClr val="4D4D4D"/>
                </a:solidFill>
                <a:latin typeface="+mn-lt"/>
                <a:sym typeface="Arial Bold" pitchFamily="34" charset="0"/>
              </a:defRPr>
            </a:lvl5pPr>
            <a:lvl6pPr marL="2505075" indent="-228600" algn="l" rtl="0" eaLnBrk="1" fontAlgn="base" hangingPunct="1">
              <a:spcBef>
                <a:spcPts val="600"/>
              </a:spcBef>
              <a:spcAft>
                <a:spcPct val="0"/>
              </a:spcAft>
              <a:buClr>
                <a:srgbClr val="4D4D4D"/>
              </a:buClr>
              <a:buChar char="•"/>
              <a:defRPr sz="1800">
                <a:solidFill>
                  <a:srgbClr val="4D4D4D"/>
                </a:solidFill>
                <a:latin typeface="+mn-lt"/>
                <a:sym typeface="Arial Bold" charset="0"/>
              </a:defRPr>
            </a:lvl6pPr>
            <a:lvl7pPr marL="2962275" indent="-228600" algn="l" rtl="0" eaLnBrk="1" fontAlgn="base" hangingPunct="1">
              <a:spcBef>
                <a:spcPts val="600"/>
              </a:spcBef>
              <a:spcAft>
                <a:spcPct val="0"/>
              </a:spcAft>
              <a:buClr>
                <a:srgbClr val="4D4D4D"/>
              </a:buClr>
              <a:buChar char="•"/>
              <a:defRPr sz="1800">
                <a:solidFill>
                  <a:srgbClr val="4D4D4D"/>
                </a:solidFill>
                <a:latin typeface="+mn-lt"/>
                <a:sym typeface="Arial Bold" charset="0"/>
              </a:defRPr>
            </a:lvl7pPr>
            <a:lvl8pPr marL="3419475" indent="-228600" algn="l" rtl="0" eaLnBrk="1" fontAlgn="base" hangingPunct="1">
              <a:spcBef>
                <a:spcPts val="600"/>
              </a:spcBef>
              <a:spcAft>
                <a:spcPct val="0"/>
              </a:spcAft>
              <a:buClr>
                <a:srgbClr val="4D4D4D"/>
              </a:buClr>
              <a:buChar char="•"/>
              <a:defRPr sz="1800">
                <a:solidFill>
                  <a:srgbClr val="4D4D4D"/>
                </a:solidFill>
                <a:latin typeface="+mn-lt"/>
                <a:sym typeface="Arial Bold" charset="0"/>
              </a:defRPr>
            </a:lvl8pPr>
            <a:lvl9pPr marL="3876675" indent="-228600" algn="l" rtl="0" eaLnBrk="1" fontAlgn="base" hangingPunct="1">
              <a:spcBef>
                <a:spcPts val="600"/>
              </a:spcBef>
              <a:spcAft>
                <a:spcPct val="0"/>
              </a:spcAft>
              <a:buClr>
                <a:srgbClr val="4D4D4D"/>
              </a:buClr>
              <a:buChar char="•"/>
              <a:defRPr sz="1800">
                <a:solidFill>
                  <a:srgbClr val="4D4D4D"/>
                </a:solidFill>
                <a:latin typeface="+mn-lt"/>
                <a:sym typeface="Arial Bold" charset="0"/>
              </a:defRPr>
            </a:lvl9pPr>
          </a:lstStyle>
          <a:p>
            <a:pPr marL="93663"/>
            <a:r>
              <a:rPr lang="en-GB" altLang="en-US" sz="1500" kern="0" dirty="0">
                <a:solidFill>
                  <a:schemeClr val="tx1"/>
                </a:solidFill>
              </a:rPr>
              <a:t>“There is no need for UKBA to wait until there has been breach of immigration control caused by the acts or omission of a sponsor before suspending or revoking the sponsorship, but </a:t>
            </a:r>
            <a:r>
              <a:rPr lang="en-GB" altLang="en-US" sz="1500" kern="0" dirty="0">
                <a:solidFill>
                  <a:srgbClr val="E31B23"/>
                </a:solidFill>
              </a:rPr>
              <a:t>it can, and indeed should, take such steps if it has reasonable grounds for suspecting that a breach of immigration control might occur</a:t>
            </a:r>
            <a:r>
              <a:rPr lang="en-GB" altLang="en-US" sz="1500" kern="0" dirty="0">
                <a:solidFill>
                  <a:schemeClr val="tx1"/>
                </a:solidFill>
              </a:rPr>
              <a:t>…” </a:t>
            </a:r>
          </a:p>
          <a:p>
            <a:pPr marL="93663"/>
            <a:r>
              <a:rPr lang="en-GB" altLang="en-US" sz="1500" kern="0" dirty="0">
                <a:solidFill>
                  <a:schemeClr val="tx1"/>
                </a:solidFill>
              </a:rPr>
              <a:t>“The Secretary of State is entitled to maintain </a:t>
            </a:r>
            <a:r>
              <a:rPr lang="en-GB" altLang="en-US" sz="1500" kern="0" dirty="0">
                <a:solidFill>
                  <a:srgbClr val="E31B23"/>
                </a:solidFill>
              </a:rPr>
              <a:t>a fairly high index of suspicion and a ‘light trigger’ </a:t>
            </a:r>
            <a:r>
              <a:rPr lang="en-GB" altLang="en-US" sz="1500" kern="0" dirty="0">
                <a:solidFill>
                  <a:schemeClr val="tx1"/>
                </a:solidFill>
              </a:rPr>
              <a:t>in deciding when and with what level of firmness she should act…” </a:t>
            </a:r>
          </a:p>
          <a:p>
            <a:pPr marL="93663"/>
            <a:r>
              <a:rPr lang="en-GB" altLang="en-US" sz="1500" kern="0" dirty="0">
                <a:solidFill>
                  <a:schemeClr val="tx1"/>
                </a:solidFill>
              </a:rPr>
              <a:t>“The courts should </a:t>
            </a:r>
            <a:r>
              <a:rPr lang="en-GB" altLang="en-US" sz="1500" kern="0" dirty="0">
                <a:solidFill>
                  <a:srgbClr val="E31B23"/>
                </a:solidFill>
              </a:rPr>
              <a:t>respect the experience and expertise of UKBA </a:t>
            </a:r>
            <a:r>
              <a:rPr lang="en-GB" altLang="en-US" sz="1500" kern="0" dirty="0">
                <a:solidFill>
                  <a:schemeClr val="tx1"/>
                </a:solidFill>
              </a:rPr>
              <a:t>when reaching conclusions as to a sponsor's compliance with the Guidance, which is vitally necessary to ensure that there is effective immigration control…”</a:t>
            </a:r>
          </a:p>
        </p:txBody>
      </p:sp>
    </p:spTree>
    <p:extLst>
      <p:ext uri="{BB962C8B-B14F-4D97-AF65-F5344CB8AC3E}">
        <p14:creationId xmlns:p14="http://schemas.microsoft.com/office/powerpoint/2010/main" val="13073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tationary, pencil&#10;&#10;Description automatically generated">
            <a:extLst>
              <a:ext uri="{FF2B5EF4-FFF2-40B4-BE49-F238E27FC236}">
                <a16:creationId xmlns:a16="http://schemas.microsoft.com/office/drawing/2014/main" id="{C6C2DC79-8B3E-406F-AA08-E792248D4CBA}"/>
              </a:ext>
            </a:extLst>
          </p:cNvPr>
          <p:cNvPicPr>
            <a:picLocks noChangeAspect="1"/>
          </p:cNvPicPr>
          <p:nvPr/>
        </p:nvPicPr>
        <p:blipFill rotWithShape="1">
          <a:blip r:embed="rId2">
            <a:extLst>
              <a:ext uri="{28A0092B-C50C-407E-A947-70E740481C1C}">
                <a14:useLocalDpi xmlns:a14="http://schemas.microsoft.com/office/drawing/2010/main" val="0"/>
              </a:ext>
            </a:extLst>
          </a:blip>
          <a:srcRect b="8373"/>
          <a:stretch/>
        </p:blipFill>
        <p:spPr>
          <a:xfrm>
            <a:off x="0" y="1766520"/>
            <a:ext cx="9144000" cy="3376980"/>
          </a:xfrm>
          <a:prstGeom prst="rect">
            <a:avLst/>
          </a:prstGeom>
        </p:spPr>
      </p:pic>
      <p:sp>
        <p:nvSpPr>
          <p:cNvPr id="5" name="TextBox 4">
            <a:extLst>
              <a:ext uri="{FF2B5EF4-FFF2-40B4-BE49-F238E27FC236}">
                <a16:creationId xmlns:a16="http://schemas.microsoft.com/office/drawing/2014/main" id="{00273E96-0159-40A5-B537-2400FAF9AD68}"/>
              </a:ext>
            </a:extLst>
          </p:cNvPr>
          <p:cNvSpPr txBox="1"/>
          <p:nvPr/>
        </p:nvSpPr>
        <p:spPr>
          <a:xfrm>
            <a:off x="395536" y="411510"/>
            <a:ext cx="7272808" cy="523220"/>
          </a:xfrm>
          <a:prstGeom prst="rect">
            <a:avLst/>
          </a:prstGeom>
          <a:noFill/>
        </p:spPr>
        <p:txBody>
          <a:bodyPr wrap="square" rtlCol="0">
            <a:spAutoFit/>
          </a:bodyPr>
          <a:lstStyle/>
          <a:p>
            <a:r>
              <a:rPr lang="en-GB" sz="2800" dirty="0">
                <a:solidFill>
                  <a:srgbClr val="E31B23"/>
                </a:solidFill>
                <a:latin typeface="+mj-lt"/>
              </a:rPr>
              <a:t>Compliance action against Student sponsors</a:t>
            </a:r>
          </a:p>
        </p:txBody>
      </p:sp>
      <p:pic>
        <p:nvPicPr>
          <p:cNvPr id="7" name="Content Placeholder 5" descr="Logo&#10;&#10;Description automatically generated">
            <a:extLst>
              <a:ext uri="{FF2B5EF4-FFF2-40B4-BE49-F238E27FC236}">
                <a16:creationId xmlns:a16="http://schemas.microsoft.com/office/drawing/2014/main" id="{772469D1-AC82-4416-9E13-38B4D59D6B3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graphicFrame>
        <p:nvGraphicFramePr>
          <p:cNvPr id="9" name="Table 8">
            <a:extLst>
              <a:ext uri="{FF2B5EF4-FFF2-40B4-BE49-F238E27FC236}">
                <a16:creationId xmlns:a16="http://schemas.microsoft.com/office/drawing/2014/main" id="{7122CE5C-857A-4806-8E2E-9450FF49F7F1}"/>
              </a:ext>
            </a:extLst>
          </p:cNvPr>
          <p:cNvGraphicFramePr>
            <a:graphicFrameLocks noGrp="1"/>
          </p:cNvGraphicFramePr>
          <p:nvPr>
            <p:extLst>
              <p:ext uri="{D42A27DB-BD31-4B8C-83A1-F6EECF244321}">
                <p14:modId xmlns:p14="http://schemas.microsoft.com/office/powerpoint/2010/main" val="3448494504"/>
              </p:ext>
            </p:extLst>
          </p:nvPr>
        </p:nvGraphicFramePr>
        <p:xfrm>
          <a:off x="467544" y="3153027"/>
          <a:ext cx="4608512" cy="111252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370840">
                <a:tc>
                  <a:txBody>
                    <a:bodyPr/>
                    <a:lstStyle/>
                    <a:p>
                      <a:endParaRPr lang="en-GB" sz="1600" dirty="0"/>
                    </a:p>
                  </a:txBody>
                  <a:tcPr>
                    <a:solidFill>
                      <a:srgbClr val="D91B29"/>
                    </a:solidFill>
                  </a:tcPr>
                </a:tc>
                <a:tc>
                  <a:txBody>
                    <a:bodyPr/>
                    <a:lstStyle/>
                    <a:p>
                      <a:r>
                        <a:rPr lang="en-GB" sz="1600" dirty="0"/>
                        <a:t>Intentions</a:t>
                      </a:r>
                    </a:p>
                  </a:txBody>
                  <a:tcPr>
                    <a:solidFill>
                      <a:srgbClr val="D91B29"/>
                    </a:solidFill>
                  </a:tcPr>
                </a:tc>
                <a:tc>
                  <a:txBody>
                    <a:bodyPr/>
                    <a:lstStyle/>
                    <a:p>
                      <a:r>
                        <a:rPr lang="en-GB" sz="1600" dirty="0"/>
                        <a:t>Revocations</a:t>
                      </a:r>
                    </a:p>
                  </a:txBody>
                  <a:tcPr>
                    <a:solidFill>
                      <a:srgbClr val="D91B29"/>
                    </a:solidFill>
                  </a:tcPr>
                </a:tc>
                <a:tc>
                  <a:txBody>
                    <a:bodyPr/>
                    <a:lstStyle/>
                    <a:p>
                      <a:r>
                        <a:rPr lang="en-GB" sz="1600" dirty="0"/>
                        <a:t>%age</a:t>
                      </a:r>
                    </a:p>
                  </a:txBody>
                  <a:tcPr>
                    <a:solidFill>
                      <a:srgbClr val="D91B29"/>
                    </a:solidFill>
                  </a:tcPr>
                </a:tc>
                <a:extLst>
                  <a:ext uri="{0D108BD9-81ED-4DB2-BD59-A6C34878D82A}">
                    <a16:rowId xmlns:a16="http://schemas.microsoft.com/office/drawing/2014/main" val="10000"/>
                  </a:ext>
                </a:extLst>
              </a:tr>
              <a:tr h="370840">
                <a:tc>
                  <a:txBody>
                    <a:bodyPr/>
                    <a:lstStyle/>
                    <a:p>
                      <a:r>
                        <a:rPr lang="en-GB" sz="1600" dirty="0"/>
                        <a:t>2012-2016</a:t>
                      </a:r>
                    </a:p>
                  </a:txBody>
                  <a:tcPr>
                    <a:solidFill>
                      <a:srgbClr val="D91B29">
                        <a:alpha val="50196"/>
                      </a:srgbClr>
                    </a:solidFill>
                  </a:tcPr>
                </a:tc>
                <a:tc>
                  <a:txBody>
                    <a:bodyPr/>
                    <a:lstStyle/>
                    <a:p>
                      <a:r>
                        <a:rPr lang="en-GB" sz="1600" dirty="0"/>
                        <a:t>1,055</a:t>
                      </a:r>
                    </a:p>
                  </a:txBody>
                  <a:tcPr>
                    <a:solidFill>
                      <a:srgbClr val="D91B29">
                        <a:alpha val="50196"/>
                      </a:srgbClr>
                    </a:solidFill>
                  </a:tcPr>
                </a:tc>
                <a:tc>
                  <a:txBody>
                    <a:bodyPr/>
                    <a:lstStyle/>
                    <a:p>
                      <a:r>
                        <a:rPr lang="en-GB" sz="1600" dirty="0"/>
                        <a:t>713</a:t>
                      </a:r>
                    </a:p>
                  </a:txBody>
                  <a:tcPr>
                    <a:solidFill>
                      <a:srgbClr val="D91B29">
                        <a:alpha val="50196"/>
                      </a:srgbClr>
                    </a:solidFill>
                  </a:tcPr>
                </a:tc>
                <a:tc>
                  <a:txBody>
                    <a:bodyPr/>
                    <a:lstStyle/>
                    <a:p>
                      <a:r>
                        <a:rPr lang="en-GB" sz="1600" dirty="0"/>
                        <a:t>67.6%</a:t>
                      </a:r>
                    </a:p>
                  </a:txBody>
                  <a:tcPr>
                    <a:solidFill>
                      <a:srgbClr val="D91B29">
                        <a:alpha val="50196"/>
                      </a:srgbClr>
                    </a:solidFill>
                  </a:tcPr>
                </a:tc>
                <a:extLst>
                  <a:ext uri="{0D108BD9-81ED-4DB2-BD59-A6C34878D82A}">
                    <a16:rowId xmlns:a16="http://schemas.microsoft.com/office/drawing/2014/main" val="10001"/>
                  </a:ext>
                </a:extLst>
              </a:tr>
              <a:tr h="370840">
                <a:tc>
                  <a:txBody>
                    <a:bodyPr/>
                    <a:lstStyle/>
                    <a:p>
                      <a:r>
                        <a:rPr lang="en-GB" sz="1600" dirty="0"/>
                        <a:t>2017-2022</a:t>
                      </a:r>
                    </a:p>
                  </a:txBody>
                  <a:tcPr>
                    <a:solidFill>
                      <a:srgbClr val="D91B29">
                        <a:alpha val="50196"/>
                      </a:srgbClr>
                    </a:solidFill>
                  </a:tcPr>
                </a:tc>
                <a:tc>
                  <a:txBody>
                    <a:bodyPr/>
                    <a:lstStyle/>
                    <a:p>
                      <a:r>
                        <a:rPr lang="en-GB" sz="1600" dirty="0"/>
                        <a:t>106</a:t>
                      </a:r>
                    </a:p>
                  </a:txBody>
                  <a:tcPr>
                    <a:solidFill>
                      <a:srgbClr val="D91B29">
                        <a:alpha val="50196"/>
                      </a:srgbClr>
                    </a:solidFill>
                  </a:tcPr>
                </a:tc>
                <a:tc>
                  <a:txBody>
                    <a:bodyPr/>
                    <a:lstStyle/>
                    <a:p>
                      <a:r>
                        <a:rPr lang="en-GB" sz="1600" dirty="0"/>
                        <a:t>46</a:t>
                      </a:r>
                    </a:p>
                  </a:txBody>
                  <a:tcPr>
                    <a:solidFill>
                      <a:srgbClr val="D91B29">
                        <a:alpha val="50196"/>
                      </a:srgbClr>
                    </a:solidFill>
                  </a:tcPr>
                </a:tc>
                <a:tc>
                  <a:txBody>
                    <a:bodyPr/>
                    <a:lstStyle/>
                    <a:p>
                      <a:r>
                        <a:rPr lang="en-GB" sz="1600" dirty="0"/>
                        <a:t>43.4%</a:t>
                      </a:r>
                    </a:p>
                  </a:txBody>
                  <a:tcPr>
                    <a:solidFill>
                      <a:srgbClr val="D91B29">
                        <a:alpha val="50196"/>
                      </a:srgbClr>
                    </a:solidFill>
                  </a:tcPr>
                </a:tc>
                <a:extLst>
                  <a:ext uri="{0D108BD9-81ED-4DB2-BD59-A6C34878D82A}">
                    <a16:rowId xmlns:a16="http://schemas.microsoft.com/office/drawing/2014/main" val="2789418700"/>
                  </a:ext>
                </a:extLst>
              </a:tr>
            </a:tbl>
          </a:graphicData>
        </a:graphic>
      </p:graphicFrame>
      <p:graphicFrame>
        <p:nvGraphicFramePr>
          <p:cNvPr id="6" name="Chart 5">
            <a:extLst>
              <a:ext uri="{FF2B5EF4-FFF2-40B4-BE49-F238E27FC236}">
                <a16:creationId xmlns:a16="http://schemas.microsoft.com/office/drawing/2014/main" id="{F4293838-58A0-4F8E-AAE3-86736D8AF3FD}"/>
              </a:ext>
            </a:extLst>
          </p:cNvPr>
          <p:cNvGraphicFramePr/>
          <p:nvPr>
            <p:extLst>
              <p:ext uri="{D42A27DB-BD31-4B8C-83A1-F6EECF244321}">
                <p14:modId xmlns:p14="http://schemas.microsoft.com/office/powerpoint/2010/main" val="1734008184"/>
              </p:ext>
            </p:extLst>
          </p:nvPr>
        </p:nvGraphicFramePr>
        <p:xfrm>
          <a:off x="395536" y="934730"/>
          <a:ext cx="8424936" cy="22182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746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320814BC-C9C5-4248-812A-707DE5793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extBox 10">
            <a:extLst>
              <a:ext uri="{FF2B5EF4-FFF2-40B4-BE49-F238E27FC236}">
                <a16:creationId xmlns:a16="http://schemas.microsoft.com/office/drawing/2014/main" id="{F16EFA1B-327B-4EBD-BF69-BA7B5B0C89D3}"/>
              </a:ext>
            </a:extLst>
          </p:cNvPr>
          <p:cNvSpPr txBox="1"/>
          <p:nvPr/>
        </p:nvSpPr>
        <p:spPr>
          <a:xfrm>
            <a:off x="3419872" y="497579"/>
            <a:ext cx="5544616" cy="523220"/>
          </a:xfrm>
          <a:prstGeom prst="rect">
            <a:avLst/>
          </a:prstGeom>
          <a:noFill/>
        </p:spPr>
        <p:txBody>
          <a:bodyPr wrap="square" rtlCol="0">
            <a:spAutoFit/>
          </a:bodyPr>
          <a:lstStyle/>
          <a:p>
            <a:r>
              <a:rPr lang="en-GB" sz="2800" dirty="0">
                <a:solidFill>
                  <a:srgbClr val="E31B23"/>
                </a:solidFill>
                <a:latin typeface="+mj-lt"/>
              </a:rPr>
              <a:t>Ensuring compliance</a:t>
            </a:r>
          </a:p>
        </p:txBody>
      </p:sp>
      <p:pic>
        <p:nvPicPr>
          <p:cNvPr id="13" name="Content Placeholder 5" descr="Logo&#10;&#10;Description automatically generated">
            <a:extLst>
              <a:ext uri="{FF2B5EF4-FFF2-40B4-BE49-F238E27FC236}">
                <a16:creationId xmlns:a16="http://schemas.microsoft.com/office/drawing/2014/main" id="{5E65FCFE-CE25-4DBC-A31D-075C2504F8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4">
            <a:extLst>
              <a:ext uri="{FF2B5EF4-FFF2-40B4-BE49-F238E27FC236}">
                <a16:creationId xmlns:a16="http://schemas.microsoft.com/office/drawing/2014/main" id="{11E12831-8149-4288-A0F6-BC2BB4883F36}"/>
              </a:ext>
            </a:extLst>
          </p:cNvPr>
          <p:cNvSpPr txBox="1">
            <a:spLocks noChangeArrowheads="1"/>
          </p:cNvSpPr>
          <p:nvPr/>
        </p:nvSpPr>
        <p:spPr bwMode="auto">
          <a:xfrm>
            <a:off x="3419872" y="1069449"/>
            <a:ext cx="5184576"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ts val="600"/>
              </a:spcBef>
              <a:buClr>
                <a:srgbClr val="4D4D4D"/>
              </a:buClr>
              <a:defRPr sz="2200">
                <a:solidFill>
                  <a:srgbClr val="4D4D4D"/>
                </a:solidFill>
                <a:latin typeface="Calibri" pitchFamily="34" charset="0"/>
                <a:sym typeface="Arial Bold" pitchFamily="34" charset="0"/>
              </a:defRPr>
            </a:lvl1pPr>
            <a:lvl2pPr marL="742950" indent="-285750" eaLnBrk="0" hangingPunct="0">
              <a:spcBef>
                <a:spcPts val="600"/>
              </a:spcBef>
              <a:buClr>
                <a:srgbClr val="4D4D4D"/>
              </a:buClr>
              <a:buFont typeface="Arial" pitchFamily="34" charset="0"/>
              <a:buChar char="•"/>
              <a:defRPr sz="2200">
                <a:solidFill>
                  <a:srgbClr val="4D4D4D"/>
                </a:solidFill>
                <a:latin typeface="Calibri" pitchFamily="34" charset="0"/>
                <a:sym typeface="Arial Bold" pitchFamily="34" charset="0"/>
              </a:defRPr>
            </a:lvl2pPr>
            <a:lvl3pPr marL="1143000" indent="-228600" defTabSz="1077913" eaLnBrk="0" hangingPunct="0">
              <a:spcBef>
                <a:spcPts val="600"/>
              </a:spcBef>
              <a:buClr>
                <a:srgbClr val="4D4D4D"/>
              </a:buClr>
              <a:buFont typeface="Calibri" pitchFamily="34" charset="0"/>
              <a:buChar char="−"/>
              <a:defRPr sz="2200">
                <a:solidFill>
                  <a:srgbClr val="4D4D4D"/>
                </a:solidFill>
                <a:latin typeface="Calibri" pitchFamily="34" charset="0"/>
                <a:sym typeface="Arial Bold" pitchFamily="34" charset="0"/>
              </a:defRPr>
            </a:lvl3pPr>
            <a:lvl4pPr marL="1600200" indent="-228600" eaLnBrk="0" hangingPunct="0">
              <a:spcBef>
                <a:spcPts val="600"/>
              </a:spcBef>
              <a:buClr>
                <a:srgbClr val="4D4D4D"/>
              </a:buClr>
              <a:buFont typeface="Calibri" pitchFamily="34" charset="0"/>
              <a:buChar char="−"/>
              <a:tabLst>
                <a:tab pos="1252538" algn="l"/>
              </a:tabLst>
              <a:defRPr sz="2200">
                <a:solidFill>
                  <a:srgbClr val="4D4D4D"/>
                </a:solidFill>
                <a:latin typeface="Calibri" pitchFamily="34" charset="0"/>
                <a:sym typeface="Arial Bold" pitchFamily="34" charset="0"/>
              </a:defRPr>
            </a:lvl4pPr>
            <a:lvl5pPr marL="2057400" indent="-228600" eaLnBrk="0" hangingPunct="0">
              <a:spcBef>
                <a:spcPts val="600"/>
              </a:spcBef>
              <a:buClr>
                <a:srgbClr val="4D4D4D"/>
              </a:buClr>
              <a:buFont typeface="Calibri" pitchFamily="34" charset="0"/>
              <a:buChar char="−"/>
              <a:defRPr sz="2200">
                <a:solidFill>
                  <a:srgbClr val="4D4D4D"/>
                </a:solidFill>
                <a:latin typeface="Calibri" pitchFamily="34" charset="0"/>
                <a:sym typeface="Arial Bold" pitchFamily="34" charset="0"/>
              </a:defRPr>
            </a:lvl5pPr>
            <a:lvl6pPr marL="2514600" indent="-228600" eaLnBrk="0" fontAlgn="base" hangingPunct="0">
              <a:spcBef>
                <a:spcPts val="600"/>
              </a:spcBef>
              <a:spcAft>
                <a:spcPct val="0"/>
              </a:spcAft>
              <a:buClr>
                <a:srgbClr val="4D4D4D"/>
              </a:buClr>
              <a:buFont typeface="Calibri" pitchFamily="34" charset="0"/>
              <a:buChar char="−"/>
              <a:defRPr sz="2200">
                <a:solidFill>
                  <a:srgbClr val="4D4D4D"/>
                </a:solidFill>
                <a:latin typeface="Calibri" pitchFamily="34" charset="0"/>
                <a:sym typeface="Arial Bold" pitchFamily="34" charset="0"/>
              </a:defRPr>
            </a:lvl6pPr>
            <a:lvl7pPr marL="2971800" indent="-228600" eaLnBrk="0" fontAlgn="base" hangingPunct="0">
              <a:spcBef>
                <a:spcPts val="600"/>
              </a:spcBef>
              <a:spcAft>
                <a:spcPct val="0"/>
              </a:spcAft>
              <a:buClr>
                <a:srgbClr val="4D4D4D"/>
              </a:buClr>
              <a:buFont typeface="Calibri" pitchFamily="34" charset="0"/>
              <a:buChar char="−"/>
              <a:defRPr sz="2200">
                <a:solidFill>
                  <a:srgbClr val="4D4D4D"/>
                </a:solidFill>
                <a:latin typeface="Calibri" pitchFamily="34" charset="0"/>
                <a:sym typeface="Arial Bold" pitchFamily="34" charset="0"/>
              </a:defRPr>
            </a:lvl7pPr>
            <a:lvl8pPr marL="3429000" indent="-228600" eaLnBrk="0" fontAlgn="base" hangingPunct="0">
              <a:spcBef>
                <a:spcPts val="600"/>
              </a:spcBef>
              <a:spcAft>
                <a:spcPct val="0"/>
              </a:spcAft>
              <a:buClr>
                <a:srgbClr val="4D4D4D"/>
              </a:buClr>
              <a:buFont typeface="Calibri" pitchFamily="34" charset="0"/>
              <a:buChar char="−"/>
              <a:defRPr sz="2200">
                <a:solidFill>
                  <a:srgbClr val="4D4D4D"/>
                </a:solidFill>
                <a:latin typeface="Calibri" pitchFamily="34" charset="0"/>
                <a:sym typeface="Arial Bold" pitchFamily="34" charset="0"/>
              </a:defRPr>
            </a:lvl8pPr>
            <a:lvl9pPr marL="3886200" indent="-228600" eaLnBrk="0" fontAlgn="base" hangingPunct="0">
              <a:spcBef>
                <a:spcPts val="600"/>
              </a:spcBef>
              <a:spcAft>
                <a:spcPct val="0"/>
              </a:spcAft>
              <a:buClr>
                <a:srgbClr val="4D4D4D"/>
              </a:buClr>
              <a:buFont typeface="Calibri" pitchFamily="34" charset="0"/>
              <a:buChar char="−"/>
              <a:defRPr sz="2200">
                <a:solidFill>
                  <a:srgbClr val="4D4D4D"/>
                </a:solidFill>
                <a:latin typeface="Calibri" pitchFamily="34" charset="0"/>
                <a:sym typeface="Arial Bold" pitchFamily="34" charset="0"/>
              </a:defRPr>
            </a:lvl9pPr>
          </a:lstStyle>
          <a:p>
            <a:pPr marL="285750" indent="-285750">
              <a:spcBef>
                <a:spcPts val="0"/>
              </a:spcBef>
              <a:spcAft>
                <a:spcPts val="600"/>
              </a:spcAft>
              <a:buClr>
                <a:schemeClr val="tx1"/>
              </a:buClr>
              <a:buFont typeface="Arial" panose="020B0604020202020204" pitchFamily="34" charset="0"/>
              <a:buChar char="•"/>
            </a:pPr>
            <a:r>
              <a:rPr lang="en-GB" sz="1600" dirty="0">
                <a:solidFill>
                  <a:schemeClr val="tx1"/>
                </a:solidFill>
              </a:rPr>
              <a:t>Don’t leave it to one person</a:t>
            </a:r>
            <a:endParaRPr lang="en-GB" altLang="en-US" sz="1600" i="1" dirty="0">
              <a:solidFill>
                <a:schemeClr val="tx1"/>
              </a:solidFill>
              <a:cs typeface="Arial" pitchFamily="34" charset="0"/>
              <a:sym typeface="Times New Roman" pitchFamily="18" charset="0"/>
            </a:endParaRPr>
          </a:p>
          <a:p>
            <a:pPr marL="285750" indent="-285750">
              <a:spcBef>
                <a:spcPts val="0"/>
              </a:spcBef>
              <a:spcAft>
                <a:spcPts val="600"/>
              </a:spcAft>
              <a:buClr>
                <a:schemeClr val="tx1"/>
              </a:buClr>
              <a:buFont typeface="Arial" panose="020B0604020202020204" pitchFamily="34" charset="0"/>
              <a:buChar char="•"/>
            </a:pPr>
            <a:r>
              <a:rPr lang="en-GB" sz="1600" dirty="0">
                <a:solidFill>
                  <a:schemeClr val="tx1"/>
                </a:solidFill>
              </a:rPr>
              <a:t>Think through the ‘</a:t>
            </a:r>
            <a:r>
              <a:rPr lang="en-GB" sz="1600" dirty="0">
                <a:solidFill>
                  <a:srgbClr val="E31B23"/>
                </a:solidFill>
              </a:rPr>
              <a:t>pupil journey</a:t>
            </a:r>
            <a:r>
              <a:rPr lang="en-GB" sz="1600" dirty="0">
                <a:solidFill>
                  <a:schemeClr val="tx1"/>
                </a:solidFill>
              </a:rPr>
              <a:t>’ and plan how you will comply with duties at each stage:</a:t>
            </a:r>
          </a:p>
          <a:p>
            <a:pPr marL="685800" lvl="1">
              <a:spcBef>
                <a:spcPts val="0"/>
              </a:spcBef>
              <a:spcAft>
                <a:spcPts val="600"/>
              </a:spcAft>
              <a:buClr>
                <a:schemeClr val="tx1"/>
              </a:buClr>
              <a:buFont typeface="Courier New" panose="02070309020205020404" pitchFamily="49" charset="0"/>
              <a:buChar char="o"/>
              <a:tabLst>
                <a:tab pos="2239963" algn="l"/>
                <a:tab pos="2514600" algn="l"/>
              </a:tabLst>
            </a:pPr>
            <a:r>
              <a:rPr lang="en-GB" sz="1600" dirty="0">
                <a:solidFill>
                  <a:srgbClr val="E31B23"/>
                </a:solidFill>
              </a:rPr>
              <a:t>Recruitment</a:t>
            </a:r>
            <a:r>
              <a:rPr lang="en-GB" sz="1600" dirty="0">
                <a:solidFill>
                  <a:schemeClr val="tx1"/>
                </a:solidFill>
              </a:rPr>
              <a:t>	</a:t>
            </a:r>
            <a:r>
              <a:rPr lang="en-GB" sz="1400" dirty="0">
                <a:solidFill>
                  <a:schemeClr val="tx1"/>
                </a:solidFill>
              </a:rPr>
              <a:t>○</a:t>
            </a:r>
            <a:r>
              <a:rPr lang="en-GB" sz="1600" dirty="0">
                <a:solidFill>
                  <a:schemeClr val="tx1"/>
                </a:solidFill>
              </a:rPr>
              <a:t> 	</a:t>
            </a:r>
            <a:r>
              <a:rPr lang="en-GB" sz="1600" dirty="0">
                <a:solidFill>
                  <a:srgbClr val="E31B23"/>
                </a:solidFill>
              </a:rPr>
              <a:t>Visa</a:t>
            </a:r>
            <a:r>
              <a:rPr lang="en-GB" sz="1600" dirty="0">
                <a:solidFill>
                  <a:schemeClr val="tx1"/>
                </a:solidFill>
              </a:rPr>
              <a:t> application</a:t>
            </a:r>
          </a:p>
          <a:p>
            <a:pPr marL="685800" lvl="1">
              <a:spcBef>
                <a:spcPts val="0"/>
              </a:spcBef>
              <a:spcAft>
                <a:spcPts val="600"/>
              </a:spcAft>
              <a:buClr>
                <a:schemeClr val="tx1"/>
              </a:buClr>
              <a:buFont typeface="Courier New" panose="02070309020205020404" pitchFamily="49" charset="0"/>
              <a:buChar char="o"/>
              <a:tabLst>
                <a:tab pos="2239963" algn="l"/>
                <a:tab pos="2514600" algn="l"/>
              </a:tabLst>
            </a:pPr>
            <a:r>
              <a:rPr lang="en-GB" sz="1600" dirty="0">
                <a:solidFill>
                  <a:srgbClr val="E31B23"/>
                </a:solidFill>
              </a:rPr>
              <a:t>Arrival</a:t>
            </a:r>
            <a:r>
              <a:rPr lang="en-GB" sz="1600" dirty="0">
                <a:solidFill>
                  <a:schemeClr val="tx1"/>
                </a:solidFill>
              </a:rPr>
              <a:t> in the UK	</a:t>
            </a:r>
            <a:r>
              <a:rPr lang="en-GB" sz="1400" dirty="0">
                <a:solidFill>
                  <a:schemeClr val="tx1"/>
                </a:solidFill>
              </a:rPr>
              <a:t>○ 	</a:t>
            </a:r>
            <a:r>
              <a:rPr lang="en-GB" sz="1600" dirty="0">
                <a:solidFill>
                  <a:srgbClr val="E31B23"/>
                </a:solidFill>
              </a:rPr>
              <a:t>Care throughout</a:t>
            </a:r>
          </a:p>
          <a:p>
            <a:pPr marL="285750" indent="-285750">
              <a:spcBef>
                <a:spcPts val="0"/>
              </a:spcBef>
              <a:spcAft>
                <a:spcPts val="600"/>
              </a:spcAft>
              <a:buClr>
                <a:schemeClr val="tx1"/>
              </a:buClr>
              <a:buFont typeface="Arial" panose="020B0604020202020204" pitchFamily="34" charset="0"/>
              <a:buChar char="•"/>
            </a:pPr>
            <a:r>
              <a:rPr lang="en-GB" sz="1600" dirty="0">
                <a:solidFill>
                  <a:schemeClr val="tx1"/>
                </a:solidFill>
              </a:rPr>
              <a:t>UKVI taking a greater interest in </a:t>
            </a:r>
            <a:r>
              <a:rPr lang="en-GB" sz="1600" dirty="0">
                <a:solidFill>
                  <a:srgbClr val="E31B23"/>
                </a:solidFill>
              </a:rPr>
              <a:t>safeguarding</a:t>
            </a:r>
            <a:r>
              <a:rPr lang="en-GB" sz="1600" dirty="0">
                <a:solidFill>
                  <a:schemeClr val="tx1"/>
                </a:solidFill>
              </a:rPr>
              <a:t> (parental consent; tracking pupils in/out of school)</a:t>
            </a:r>
          </a:p>
          <a:p>
            <a:pPr marL="285750" indent="-285750">
              <a:spcBef>
                <a:spcPts val="0"/>
              </a:spcBef>
              <a:spcAft>
                <a:spcPts val="600"/>
              </a:spcAft>
              <a:buClr>
                <a:schemeClr val="tx1"/>
              </a:buClr>
              <a:buFont typeface="Arial" panose="020B0604020202020204" pitchFamily="34" charset="0"/>
              <a:buChar char="•"/>
            </a:pPr>
            <a:r>
              <a:rPr lang="en-GB" sz="1600" dirty="0">
                <a:solidFill>
                  <a:schemeClr val="tx1"/>
                </a:solidFill>
              </a:rPr>
              <a:t>Conduct </a:t>
            </a:r>
            <a:r>
              <a:rPr lang="en-GB" sz="1600" dirty="0">
                <a:solidFill>
                  <a:srgbClr val="E31B23"/>
                </a:solidFill>
              </a:rPr>
              <a:t>regular reviews</a:t>
            </a:r>
            <a:r>
              <a:rPr lang="en-GB" sz="1600" dirty="0">
                <a:solidFill>
                  <a:schemeClr val="tx1"/>
                </a:solidFill>
              </a:rPr>
              <a:t>:</a:t>
            </a:r>
          </a:p>
          <a:p>
            <a:pPr lvl="1">
              <a:spcBef>
                <a:spcPts val="0"/>
              </a:spcBef>
              <a:spcAft>
                <a:spcPts val="600"/>
              </a:spcAft>
              <a:buClr>
                <a:schemeClr val="tx1"/>
              </a:buClr>
            </a:pPr>
            <a:r>
              <a:rPr lang="en-GB" sz="1600" dirty="0">
                <a:solidFill>
                  <a:schemeClr val="tx1"/>
                </a:solidFill>
              </a:rPr>
              <a:t>…of processes</a:t>
            </a:r>
          </a:p>
          <a:p>
            <a:pPr lvl="1">
              <a:spcBef>
                <a:spcPts val="0"/>
              </a:spcBef>
              <a:spcAft>
                <a:spcPts val="600"/>
              </a:spcAft>
              <a:buClr>
                <a:schemeClr val="tx1"/>
              </a:buClr>
            </a:pPr>
            <a:r>
              <a:rPr lang="en-GB" sz="1600" dirty="0">
                <a:solidFill>
                  <a:schemeClr val="tx1"/>
                </a:solidFill>
              </a:rPr>
              <a:t>…of records – consider internal audits</a:t>
            </a:r>
          </a:p>
          <a:p>
            <a:pPr lvl="1">
              <a:spcBef>
                <a:spcPts val="0"/>
              </a:spcBef>
              <a:spcAft>
                <a:spcPts val="600"/>
              </a:spcAft>
              <a:buClr>
                <a:schemeClr val="tx1"/>
              </a:buClr>
            </a:pPr>
            <a:r>
              <a:rPr lang="en-GB" sz="1600" dirty="0">
                <a:solidFill>
                  <a:schemeClr val="tx1"/>
                </a:solidFill>
              </a:rPr>
              <a:t>…of policies - ensure they take into account issues relating international pupils</a:t>
            </a:r>
          </a:p>
        </p:txBody>
      </p:sp>
    </p:spTree>
    <p:extLst>
      <p:ext uri="{BB962C8B-B14F-4D97-AF65-F5344CB8AC3E}">
        <p14:creationId xmlns:p14="http://schemas.microsoft.com/office/powerpoint/2010/main" val="40215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641AF2-2474-4099-B684-243517141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9BDC75CD-DDFB-4282-B71C-8C6E8B47CC43}"/>
              </a:ext>
            </a:extLst>
          </p:cNvPr>
          <p:cNvSpPr txBox="1"/>
          <p:nvPr/>
        </p:nvSpPr>
        <p:spPr>
          <a:xfrm>
            <a:off x="3581890" y="339502"/>
            <a:ext cx="5310590" cy="523220"/>
          </a:xfrm>
          <a:prstGeom prst="rect">
            <a:avLst/>
          </a:prstGeom>
          <a:noFill/>
        </p:spPr>
        <p:txBody>
          <a:bodyPr wrap="square" rtlCol="0">
            <a:spAutoFit/>
          </a:bodyPr>
          <a:lstStyle/>
          <a:p>
            <a:r>
              <a:rPr lang="en-GB" sz="2800" dirty="0">
                <a:solidFill>
                  <a:srgbClr val="E31B23"/>
                </a:solidFill>
                <a:latin typeface="+mj-lt"/>
              </a:rPr>
              <a:t>Self-audit – Compliance Checklists</a:t>
            </a:r>
          </a:p>
        </p:txBody>
      </p:sp>
      <p:pic>
        <p:nvPicPr>
          <p:cNvPr id="10" name="Content Placeholder 5" descr="Logo&#10;&#10;Description automatically generated">
            <a:extLst>
              <a:ext uri="{FF2B5EF4-FFF2-40B4-BE49-F238E27FC236}">
                <a16:creationId xmlns:a16="http://schemas.microsoft.com/office/drawing/2014/main" id="{44E59217-32E9-4D85-AF20-38C4318EDE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12">
            <a:extLst>
              <a:ext uri="{FF2B5EF4-FFF2-40B4-BE49-F238E27FC236}">
                <a16:creationId xmlns:a16="http://schemas.microsoft.com/office/drawing/2014/main" id="{A10F1113-4683-4355-BFDE-7B71D5AD64F9}"/>
              </a:ext>
            </a:extLst>
          </p:cNvPr>
          <p:cNvPicPr>
            <a:picLocks noChangeAspect="1"/>
          </p:cNvPicPr>
          <p:nvPr/>
        </p:nvPicPr>
        <p:blipFill>
          <a:blip r:embed="rId4"/>
          <a:stretch>
            <a:fillRect/>
          </a:stretch>
        </p:blipFill>
        <p:spPr>
          <a:xfrm>
            <a:off x="4035525" y="1521030"/>
            <a:ext cx="3920851" cy="2774756"/>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6B16E6D-1863-430E-99F5-0ED81FD47BBF}"/>
              </a:ext>
            </a:extLst>
          </p:cNvPr>
          <p:cNvPicPr>
            <a:picLocks noChangeAspect="1"/>
          </p:cNvPicPr>
          <p:nvPr/>
        </p:nvPicPr>
        <p:blipFill>
          <a:blip r:embed="rId5"/>
          <a:stretch>
            <a:fillRect/>
          </a:stretch>
        </p:blipFill>
        <p:spPr>
          <a:xfrm>
            <a:off x="1873540" y="1012685"/>
            <a:ext cx="2770468" cy="39033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414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urface chart&#10;&#10;Description automatically generated">
            <a:extLst>
              <a:ext uri="{FF2B5EF4-FFF2-40B4-BE49-F238E27FC236}">
                <a16:creationId xmlns:a16="http://schemas.microsoft.com/office/drawing/2014/main" id="{20198596-7ED6-45CC-919E-5A381B6DE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F169B2BE-4019-41E1-AF96-1D5186489908}"/>
              </a:ext>
            </a:extLst>
          </p:cNvPr>
          <p:cNvSpPr txBox="1"/>
          <p:nvPr/>
        </p:nvSpPr>
        <p:spPr>
          <a:xfrm>
            <a:off x="2627784" y="339502"/>
            <a:ext cx="6048672" cy="523220"/>
          </a:xfrm>
          <a:prstGeom prst="rect">
            <a:avLst/>
          </a:prstGeom>
          <a:noFill/>
        </p:spPr>
        <p:txBody>
          <a:bodyPr wrap="square" rtlCol="0">
            <a:spAutoFit/>
          </a:bodyPr>
          <a:lstStyle/>
          <a:p>
            <a:r>
              <a:rPr lang="en-GB" sz="2800" dirty="0">
                <a:solidFill>
                  <a:srgbClr val="E31B23"/>
                </a:solidFill>
                <a:latin typeface="+mj-lt"/>
              </a:rPr>
              <a:t>Guiding principle and general duties</a:t>
            </a:r>
          </a:p>
        </p:txBody>
      </p:sp>
      <p:pic>
        <p:nvPicPr>
          <p:cNvPr id="10" name="Content Placeholder 5" descr="Logo&#10;&#10;Description automatically generated">
            <a:extLst>
              <a:ext uri="{FF2B5EF4-FFF2-40B4-BE49-F238E27FC236}">
                <a16:creationId xmlns:a16="http://schemas.microsoft.com/office/drawing/2014/main" id="{D435A05A-EC8E-4269-B14B-130ABFB23D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3" name="Group 12">
            <a:extLst>
              <a:ext uri="{FF2B5EF4-FFF2-40B4-BE49-F238E27FC236}">
                <a16:creationId xmlns:a16="http://schemas.microsoft.com/office/drawing/2014/main" id="{BA97B2B2-102B-4BD5-AF8F-A3723BFAFEB8}"/>
              </a:ext>
            </a:extLst>
          </p:cNvPr>
          <p:cNvGrpSpPr/>
          <p:nvPr/>
        </p:nvGrpSpPr>
        <p:grpSpPr>
          <a:xfrm>
            <a:off x="153386" y="1069159"/>
            <a:ext cx="3608264" cy="3374797"/>
            <a:chOff x="153386" y="1069159"/>
            <a:chExt cx="3608264" cy="3374797"/>
          </a:xfrm>
        </p:grpSpPr>
        <p:pic>
          <p:nvPicPr>
            <p:cNvPr id="12" name="Picture 11">
              <a:extLst>
                <a:ext uri="{FF2B5EF4-FFF2-40B4-BE49-F238E27FC236}">
                  <a16:creationId xmlns:a16="http://schemas.microsoft.com/office/drawing/2014/main" id="{DB9F043A-A565-4E81-8F6D-2BE366EFD7C1}"/>
                </a:ext>
              </a:extLst>
            </p:cNvPr>
            <p:cNvPicPr>
              <a:picLocks noChangeAspect="1"/>
            </p:cNvPicPr>
            <p:nvPr/>
          </p:nvPicPr>
          <p:blipFill>
            <a:blip r:embed="rId4"/>
            <a:stretch>
              <a:fillRect/>
            </a:stretch>
          </p:blipFill>
          <p:spPr>
            <a:xfrm>
              <a:off x="392924" y="1069159"/>
              <a:ext cx="3368726" cy="3374797"/>
            </a:xfrm>
            <a:prstGeom prst="rect">
              <a:avLst/>
            </a:prstGeom>
            <a:ln>
              <a:solidFill>
                <a:schemeClr val="tx1"/>
              </a:solidFill>
            </a:ln>
            <a:effectLst>
              <a:outerShdw blurRad="50800" dist="38100" dir="2700000" algn="tl" rotWithShape="0">
                <a:prstClr val="black">
                  <a:alpha val="40000"/>
                </a:prstClr>
              </a:outerShdw>
            </a:effectLst>
          </p:spPr>
        </p:pic>
        <p:sp>
          <p:nvSpPr>
            <p:cNvPr id="7" name="Explosion: 8 Points 6">
              <a:extLst>
                <a:ext uri="{FF2B5EF4-FFF2-40B4-BE49-F238E27FC236}">
                  <a16:creationId xmlns:a16="http://schemas.microsoft.com/office/drawing/2014/main" id="{E5B5BA65-345F-4137-B171-4CAE6AF6A977}"/>
                </a:ext>
              </a:extLst>
            </p:cNvPr>
            <p:cNvSpPr/>
            <p:nvPr/>
          </p:nvSpPr>
          <p:spPr bwMode="auto">
            <a:xfrm>
              <a:off x="153386" y="3488259"/>
              <a:ext cx="288032" cy="360040"/>
            </a:xfrm>
            <a:prstGeom prst="irregularSeal1">
              <a:avLst/>
            </a:prstGeom>
            <a:solidFill>
              <a:srgbClr val="E31B23"/>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grpSp>
      <p:pic>
        <p:nvPicPr>
          <p:cNvPr id="5" name="Picture 4">
            <a:extLst>
              <a:ext uri="{FF2B5EF4-FFF2-40B4-BE49-F238E27FC236}">
                <a16:creationId xmlns:a16="http://schemas.microsoft.com/office/drawing/2014/main" id="{DA4EA663-DD5C-406F-8E07-6C873D6C1114}"/>
              </a:ext>
            </a:extLst>
          </p:cNvPr>
          <p:cNvPicPr>
            <a:picLocks noChangeAspect="1"/>
          </p:cNvPicPr>
          <p:nvPr/>
        </p:nvPicPr>
        <p:blipFill>
          <a:blip r:embed="rId5"/>
          <a:stretch>
            <a:fillRect/>
          </a:stretch>
        </p:blipFill>
        <p:spPr>
          <a:xfrm>
            <a:off x="4167066" y="1069160"/>
            <a:ext cx="3587332" cy="3374797"/>
          </a:xfrm>
          <a:prstGeom prst="rect">
            <a:avLst/>
          </a:prstGeom>
          <a:ln w="12700">
            <a:solidFill>
              <a:schemeClr val="tx1"/>
            </a:solid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C0E69A62-6D25-487A-A2D6-31CE8591F785}"/>
              </a:ext>
            </a:extLst>
          </p:cNvPr>
          <p:cNvSpPr/>
          <p:nvPr/>
        </p:nvSpPr>
        <p:spPr bwMode="auto">
          <a:xfrm>
            <a:off x="437606" y="2552318"/>
            <a:ext cx="3285308" cy="36069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sp>
        <p:nvSpPr>
          <p:cNvPr id="15" name="Rectangle 14">
            <a:extLst>
              <a:ext uri="{FF2B5EF4-FFF2-40B4-BE49-F238E27FC236}">
                <a16:creationId xmlns:a16="http://schemas.microsoft.com/office/drawing/2014/main" id="{9F7683FA-664B-4588-80EE-B51F47136EE2}"/>
              </a:ext>
            </a:extLst>
          </p:cNvPr>
          <p:cNvSpPr/>
          <p:nvPr/>
        </p:nvSpPr>
        <p:spPr bwMode="auto">
          <a:xfrm>
            <a:off x="781510" y="3536181"/>
            <a:ext cx="2375506" cy="12809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sp>
        <p:nvSpPr>
          <p:cNvPr id="17" name="Rectangle 16">
            <a:extLst>
              <a:ext uri="{FF2B5EF4-FFF2-40B4-BE49-F238E27FC236}">
                <a16:creationId xmlns:a16="http://schemas.microsoft.com/office/drawing/2014/main" id="{4ED1AB29-4383-425C-9048-998CC1B28695}"/>
              </a:ext>
            </a:extLst>
          </p:cNvPr>
          <p:cNvSpPr/>
          <p:nvPr/>
        </p:nvSpPr>
        <p:spPr bwMode="auto">
          <a:xfrm>
            <a:off x="566815" y="3842094"/>
            <a:ext cx="2343246" cy="13588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sp>
        <p:nvSpPr>
          <p:cNvPr id="18" name="Rectangle 17">
            <a:extLst>
              <a:ext uri="{FF2B5EF4-FFF2-40B4-BE49-F238E27FC236}">
                <a16:creationId xmlns:a16="http://schemas.microsoft.com/office/drawing/2014/main" id="{24017FC8-6C50-475C-BF04-02114F2FD2BC}"/>
              </a:ext>
            </a:extLst>
          </p:cNvPr>
          <p:cNvSpPr/>
          <p:nvPr/>
        </p:nvSpPr>
        <p:spPr bwMode="auto">
          <a:xfrm>
            <a:off x="4283968" y="1535124"/>
            <a:ext cx="2030064" cy="13348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sp>
        <p:nvSpPr>
          <p:cNvPr id="19" name="Rectangle 18">
            <a:extLst>
              <a:ext uri="{FF2B5EF4-FFF2-40B4-BE49-F238E27FC236}">
                <a16:creationId xmlns:a16="http://schemas.microsoft.com/office/drawing/2014/main" id="{847F2694-A3A7-41DA-AB69-B6026B0B3FE8}"/>
              </a:ext>
            </a:extLst>
          </p:cNvPr>
          <p:cNvSpPr/>
          <p:nvPr/>
        </p:nvSpPr>
        <p:spPr bwMode="auto">
          <a:xfrm>
            <a:off x="4283968" y="2067832"/>
            <a:ext cx="3384376" cy="50391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sp>
        <p:nvSpPr>
          <p:cNvPr id="20" name="Rectangle 19">
            <a:extLst>
              <a:ext uri="{FF2B5EF4-FFF2-40B4-BE49-F238E27FC236}">
                <a16:creationId xmlns:a16="http://schemas.microsoft.com/office/drawing/2014/main" id="{AB1872B6-23C1-4219-B9E8-E7815A127254}"/>
              </a:ext>
            </a:extLst>
          </p:cNvPr>
          <p:cNvSpPr/>
          <p:nvPr/>
        </p:nvSpPr>
        <p:spPr bwMode="auto">
          <a:xfrm>
            <a:off x="4283968" y="2970969"/>
            <a:ext cx="3384376" cy="50391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sp>
        <p:nvSpPr>
          <p:cNvPr id="21" name="Rectangle 20">
            <a:extLst>
              <a:ext uri="{FF2B5EF4-FFF2-40B4-BE49-F238E27FC236}">
                <a16:creationId xmlns:a16="http://schemas.microsoft.com/office/drawing/2014/main" id="{16C0E254-D940-41A1-B71E-CDC212A1CA0A}"/>
              </a:ext>
            </a:extLst>
          </p:cNvPr>
          <p:cNvSpPr/>
          <p:nvPr/>
        </p:nvSpPr>
        <p:spPr bwMode="auto">
          <a:xfrm>
            <a:off x="4283968" y="3469436"/>
            <a:ext cx="3384376" cy="37265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spTree>
    <p:extLst>
      <p:ext uri="{BB962C8B-B14F-4D97-AF65-F5344CB8AC3E}">
        <p14:creationId xmlns:p14="http://schemas.microsoft.com/office/powerpoint/2010/main" val="223948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87A065AF-24CD-4915-89AB-51BE758C4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29895D20-3007-4CD0-AE4A-EEFA3659058C}"/>
              </a:ext>
            </a:extLst>
          </p:cNvPr>
          <p:cNvSpPr txBox="1"/>
          <p:nvPr/>
        </p:nvSpPr>
        <p:spPr>
          <a:xfrm>
            <a:off x="473714" y="674494"/>
            <a:ext cx="4962382" cy="523220"/>
          </a:xfrm>
          <a:prstGeom prst="rect">
            <a:avLst/>
          </a:prstGeom>
          <a:noFill/>
        </p:spPr>
        <p:txBody>
          <a:bodyPr wrap="square" rtlCol="0">
            <a:spAutoFit/>
          </a:bodyPr>
          <a:lstStyle/>
          <a:p>
            <a:r>
              <a:rPr lang="en-GB" sz="2800" dirty="0">
                <a:solidFill>
                  <a:srgbClr val="E31B23"/>
                </a:solidFill>
                <a:latin typeface="+mj-lt"/>
              </a:rPr>
              <a:t>Key Personnel</a:t>
            </a:r>
          </a:p>
        </p:txBody>
      </p:sp>
      <p:sp>
        <p:nvSpPr>
          <p:cNvPr id="6" name="TextBox 5">
            <a:extLst>
              <a:ext uri="{FF2B5EF4-FFF2-40B4-BE49-F238E27FC236}">
                <a16:creationId xmlns:a16="http://schemas.microsoft.com/office/drawing/2014/main" id="{0227009D-E152-4527-B5C4-53889DD99EBC}"/>
              </a:ext>
            </a:extLst>
          </p:cNvPr>
          <p:cNvSpPr txBox="1"/>
          <p:nvPr/>
        </p:nvSpPr>
        <p:spPr>
          <a:xfrm>
            <a:off x="467544" y="1347614"/>
            <a:ext cx="5544616" cy="310854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GB" sz="1600" dirty="0"/>
              <a:t>All must be </a:t>
            </a:r>
            <a:r>
              <a:rPr lang="en-GB" sz="1600" dirty="0">
                <a:solidFill>
                  <a:srgbClr val="E31B23"/>
                </a:solidFill>
              </a:rPr>
              <a:t>permanently based in the UK </a:t>
            </a:r>
            <a:r>
              <a:rPr lang="en-GB" sz="1600" dirty="0"/>
              <a:t>and paid members of </a:t>
            </a:r>
            <a:r>
              <a:rPr lang="en-GB" sz="1600" dirty="0">
                <a:solidFill>
                  <a:srgbClr val="E31B23"/>
                </a:solidFill>
              </a:rPr>
              <a:t>staff</a:t>
            </a:r>
            <a:r>
              <a:rPr lang="en-GB" sz="1600" dirty="0"/>
              <a:t> (contracted out Level 1 / Level 2 users also permitted)</a:t>
            </a:r>
          </a:p>
          <a:p>
            <a:pPr marL="285750" indent="-285750">
              <a:spcAft>
                <a:spcPts val="600"/>
              </a:spcAft>
              <a:buClr>
                <a:schemeClr val="tx1"/>
              </a:buClr>
              <a:buFont typeface="Arial" panose="020B0604020202020204" pitchFamily="34" charset="0"/>
              <a:buChar char="•"/>
            </a:pPr>
            <a:r>
              <a:rPr lang="en-GB" sz="1600" dirty="0">
                <a:solidFill>
                  <a:srgbClr val="E31B23"/>
                </a:solidFill>
              </a:rPr>
              <a:t>Authorising Officer</a:t>
            </a:r>
            <a:r>
              <a:rPr lang="en-GB" sz="1600" dirty="0"/>
              <a:t>: “most senior person responsible for the recruitment of students and ensuring that all of your sponsor duties are met”; responsible for activities of all users</a:t>
            </a:r>
          </a:p>
          <a:p>
            <a:pPr marL="285750" indent="-285750">
              <a:spcAft>
                <a:spcPts val="600"/>
              </a:spcAft>
              <a:buClr>
                <a:schemeClr val="tx1"/>
              </a:buClr>
              <a:buFont typeface="Arial" panose="020B0604020202020204" pitchFamily="34" charset="0"/>
              <a:buChar char="•"/>
            </a:pPr>
            <a:r>
              <a:rPr lang="en-GB" sz="1600" dirty="0">
                <a:solidFill>
                  <a:srgbClr val="E31B23"/>
                </a:solidFill>
              </a:rPr>
              <a:t>Key Contact</a:t>
            </a:r>
            <a:r>
              <a:rPr lang="en-GB" sz="1600" dirty="0"/>
              <a:t>: main point of contact with UKVI</a:t>
            </a:r>
          </a:p>
          <a:p>
            <a:pPr marL="285750" indent="-285750">
              <a:spcAft>
                <a:spcPts val="600"/>
              </a:spcAft>
              <a:buClr>
                <a:schemeClr val="tx1"/>
              </a:buClr>
              <a:buFont typeface="Arial" panose="020B0604020202020204" pitchFamily="34" charset="0"/>
              <a:buChar char="•"/>
            </a:pPr>
            <a:r>
              <a:rPr lang="en-GB" sz="1600" dirty="0">
                <a:solidFill>
                  <a:srgbClr val="E31B23"/>
                </a:solidFill>
              </a:rPr>
              <a:t>Level 1 users</a:t>
            </a:r>
            <a:r>
              <a:rPr lang="en-GB" sz="1600" dirty="0"/>
              <a:t>: carries out day-to-day sponsorship activities using the Sponsor Management System – can be more than one; should have enough to cover leave, sickness etc.</a:t>
            </a:r>
          </a:p>
          <a:p>
            <a:pPr marL="285750" indent="-285750">
              <a:spcAft>
                <a:spcPts val="600"/>
              </a:spcAft>
              <a:buClr>
                <a:schemeClr val="tx1"/>
              </a:buClr>
              <a:buFont typeface="Arial" panose="020B0604020202020204" pitchFamily="34" charset="0"/>
              <a:buChar char="•"/>
            </a:pPr>
            <a:r>
              <a:rPr lang="en-GB" sz="1600" dirty="0">
                <a:solidFill>
                  <a:srgbClr val="E31B23"/>
                </a:solidFill>
              </a:rPr>
              <a:t>Level 2 users</a:t>
            </a:r>
            <a:r>
              <a:rPr lang="en-GB" sz="1600" dirty="0"/>
              <a:t>: access to SMS but with fewer permissions (assign CAS and student reporting only)</a:t>
            </a:r>
          </a:p>
        </p:txBody>
      </p:sp>
      <p:pic>
        <p:nvPicPr>
          <p:cNvPr id="7" name="Content Placeholder 5" descr="Logo&#10;&#10;Description automatically generated">
            <a:extLst>
              <a:ext uri="{FF2B5EF4-FFF2-40B4-BE49-F238E27FC236}">
                <a16:creationId xmlns:a16="http://schemas.microsoft.com/office/drawing/2014/main" id="{BDB6DDF4-A4A0-4832-8047-17A45B51A7BF}"/>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3066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0222C8A-7389-449F-8569-AA05E0E7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04ACCC8-8C24-483D-B667-A3ED76290A7F}"/>
              </a:ext>
            </a:extLst>
          </p:cNvPr>
          <p:cNvSpPr txBox="1"/>
          <p:nvPr/>
        </p:nvSpPr>
        <p:spPr>
          <a:xfrm>
            <a:off x="2348753" y="1186755"/>
            <a:ext cx="4446494" cy="954107"/>
          </a:xfrm>
          <a:prstGeom prst="rect">
            <a:avLst/>
          </a:prstGeom>
          <a:noFill/>
        </p:spPr>
        <p:txBody>
          <a:bodyPr wrap="square" rtlCol="0">
            <a:spAutoFit/>
          </a:bodyPr>
          <a:lstStyle/>
          <a:p>
            <a:pPr algn="ctr"/>
            <a:r>
              <a:rPr lang="en-GB" sz="2800" dirty="0">
                <a:solidFill>
                  <a:srgbClr val="E31B23"/>
                </a:solidFill>
                <a:latin typeface="+mj-lt"/>
              </a:rPr>
              <a:t>Assigning Confirmation of Acceptance for Studies (CAS)</a:t>
            </a:r>
          </a:p>
        </p:txBody>
      </p:sp>
      <p:pic>
        <p:nvPicPr>
          <p:cNvPr id="7" name="Content Placeholder 5" descr="Logo&#10;&#10;Description automatically generated">
            <a:extLst>
              <a:ext uri="{FF2B5EF4-FFF2-40B4-BE49-F238E27FC236}">
                <a16:creationId xmlns:a16="http://schemas.microsoft.com/office/drawing/2014/main" id="{EEED3D38-17DB-43A0-96A5-54D3BCEB59F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62473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2B4EC923-A0E2-4EA8-8744-E34C7FC03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A6D746F4-4BF9-43A1-9B95-F8B682BB0548}"/>
              </a:ext>
            </a:extLst>
          </p:cNvPr>
          <p:cNvSpPr txBox="1"/>
          <p:nvPr/>
        </p:nvSpPr>
        <p:spPr>
          <a:xfrm>
            <a:off x="3275857" y="627534"/>
            <a:ext cx="4662518" cy="523220"/>
          </a:xfrm>
          <a:prstGeom prst="rect">
            <a:avLst/>
          </a:prstGeom>
          <a:noFill/>
        </p:spPr>
        <p:txBody>
          <a:bodyPr wrap="square" rtlCol="0">
            <a:spAutoFit/>
          </a:bodyPr>
          <a:lstStyle/>
          <a:p>
            <a:r>
              <a:rPr lang="en-GB" sz="2800" dirty="0">
                <a:solidFill>
                  <a:srgbClr val="E31B23"/>
                </a:solidFill>
                <a:latin typeface="+mj-lt"/>
              </a:rPr>
              <a:t>Agenda </a:t>
            </a:r>
          </a:p>
        </p:txBody>
      </p:sp>
      <p:sp>
        <p:nvSpPr>
          <p:cNvPr id="10" name="TextBox 9">
            <a:extLst>
              <a:ext uri="{FF2B5EF4-FFF2-40B4-BE49-F238E27FC236}">
                <a16:creationId xmlns:a16="http://schemas.microsoft.com/office/drawing/2014/main" id="{B6176882-EB34-437A-8186-4413729DBBEB}"/>
              </a:ext>
            </a:extLst>
          </p:cNvPr>
          <p:cNvSpPr txBox="1"/>
          <p:nvPr/>
        </p:nvSpPr>
        <p:spPr>
          <a:xfrm>
            <a:off x="3275856" y="1203598"/>
            <a:ext cx="5472608" cy="3046988"/>
          </a:xfrm>
          <a:prstGeom prst="rect">
            <a:avLst/>
          </a:prstGeom>
          <a:noFill/>
        </p:spPr>
        <p:txBody>
          <a:bodyPr wrap="square" rtlCol="0">
            <a:spAutoFit/>
          </a:bodyPr>
          <a:lstStyle/>
          <a:p>
            <a:pPr marL="285750" indent="-285750">
              <a:buFont typeface="Arial" panose="020B0604020202020204" pitchFamily="34" charset="0"/>
              <a:buChar char="•"/>
            </a:pPr>
            <a:r>
              <a:rPr lang="en-GB" sz="1600" dirty="0"/>
              <a:t>Welcome</a:t>
            </a:r>
          </a:p>
          <a:p>
            <a:pPr marL="285750" indent="-285750">
              <a:buFont typeface="Arial" panose="020B0604020202020204" pitchFamily="34" charset="0"/>
              <a:buChar char="•"/>
            </a:pPr>
            <a:r>
              <a:rPr lang="en-GB" sz="1600" dirty="0"/>
              <a:t>Overview of the UK immigration system</a:t>
            </a:r>
          </a:p>
          <a:p>
            <a:pPr marL="285750" indent="-285750">
              <a:buFont typeface="Arial" panose="020B0604020202020204" pitchFamily="34" charset="0"/>
              <a:buChar char="•"/>
            </a:pPr>
            <a:r>
              <a:rPr lang="en-GB" sz="1600" dirty="0"/>
              <a:t>UKVI’s approach to Student Sponsor compliance</a:t>
            </a:r>
          </a:p>
          <a:p>
            <a:pPr marL="285750" indent="-285750">
              <a:buFont typeface="Arial" panose="020B0604020202020204" pitchFamily="34" charset="0"/>
              <a:buChar char="•"/>
            </a:pPr>
            <a:r>
              <a:rPr lang="en-GB" sz="1600" dirty="0"/>
              <a:t>Confirmation of Acceptance for Studies (CAS) considerations</a:t>
            </a:r>
          </a:p>
          <a:p>
            <a:pPr marL="285750" indent="-285750">
              <a:buFont typeface="Arial" panose="020B0604020202020204" pitchFamily="34" charset="0"/>
              <a:buChar char="•"/>
            </a:pPr>
            <a:r>
              <a:rPr lang="en-GB" sz="1600" dirty="0"/>
              <a:t>Living arrangements and safeguarding</a:t>
            </a:r>
          </a:p>
          <a:p>
            <a:pPr marL="285750" indent="-285750">
              <a:buFont typeface="Arial" panose="020B0604020202020204" pitchFamily="34" charset="0"/>
              <a:buChar char="•"/>
            </a:pPr>
            <a:r>
              <a:rPr lang="en-GB" sz="1600" dirty="0"/>
              <a:t>Record keeping and reporting duties</a:t>
            </a:r>
          </a:p>
          <a:p>
            <a:pPr marL="285750" indent="-285750">
              <a:buFont typeface="Arial" panose="020B0604020202020204" pitchFamily="34" charset="0"/>
              <a:buChar char="•"/>
            </a:pPr>
            <a:r>
              <a:rPr lang="en-GB" sz="1600" dirty="0"/>
              <a:t>Basic Compliance Assessments</a:t>
            </a:r>
          </a:p>
          <a:p>
            <a:pPr marL="285750" indent="-285750">
              <a:buFont typeface="Arial" panose="020B0604020202020204" pitchFamily="34" charset="0"/>
              <a:buChar char="•"/>
            </a:pPr>
            <a:r>
              <a:rPr lang="en-GB" sz="1600" dirty="0"/>
              <a:t>Supporting visa applications</a:t>
            </a:r>
          </a:p>
          <a:p>
            <a:pPr marL="285750" indent="-285750">
              <a:buFont typeface="Arial" panose="020B0604020202020204" pitchFamily="34" charset="0"/>
              <a:buChar char="•"/>
            </a:pPr>
            <a:r>
              <a:rPr lang="en-GB" sz="1600" dirty="0"/>
              <a:t>Right to Study checks </a:t>
            </a:r>
          </a:p>
          <a:p>
            <a:pPr marL="285750" indent="-285750">
              <a:buFont typeface="Arial" panose="020B0604020202020204" pitchFamily="34" charset="0"/>
              <a:buChar char="•"/>
            </a:pPr>
            <a:r>
              <a:rPr lang="en-GB" sz="1600" dirty="0"/>
              <a:t>Unsponsored international pupils</a:t>
            </a:r>
          </a:p>
          <a:p>
            <a:pPr marL="285750" indent="-285750">
              <a:buFont typeface="Arial" panose="020B0604020202020204" pitchFamily="34" charset="0"/>
              <a:buChar char="•"/>
            </a:pPr>
            <a:r>
              <a:rPr lang="en-GB" sz="1600" dirty="0"/>
              <a:t>Surviving compliance visits</a:t>
            </a:r>
          </a:p>
          <a:p>
            <a:pPr marL="285750" indent="-285750">
              <a:buFont typeface="Arial" panose="020B0604020202020204" pitchFamily="34" charset="0"/>
              <a:buChar char="•"/>
            </a:pPr>
            <a:r>
              <a:rPr lang="en-GB" sz="1600" dirty="0"/>
              <a:t>Top tips for compliance</a:t>
            </a:r>
          </a:p>
        </p:txBody>
      </p:sp>
      <p:pic>
        <p:nvPicPr>
          <p:cNvPr id="13" name="Content Placeholder 5" descr="Logo&#10;&#10;Description automatically generated">
            <a:extLst>
              <a:ext uri="{FF2B5EF4-FFF2-40B4-BE49-F238E27FC236}">
                <a16:creationId xmlns:a16="http://schemas.microsoft.com/office/drawing/2014/main" id="{DF49F6BC-1C04-4D7E-9EB8-E85DFDEC847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452320" y="4515966"/>
            <a:ext cx="1152128" cy="275080"/>
          </a:xfrm>
        </p:spPr>
      </p:pic>
    </p:spTree>
    <p:extLst>
      <p:ext uri="{BB962C8B-B14F-4D97-AF65-F5344CB8AC3E}">
        <p14:creationId xmlns:p14="http://schemas.microsoft.com/office/powerpoint/2010/main" val="340484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background pattern, arrow&#10;&#10;Description automatically generated">
            <a:extLst>
              <a:ext uri="{FF2B5EF4-FFF2-40B4-BE49-F238E27FC236}">
                <a16:creationId xmlns:a16="http://schemas.microsoft.com/office/drawing/2014/main" id="{46BEDB7E-FA6E-4B6A-AA03-C09C637D1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8796">
            <a:off x="-2009525" y="-172580"/>
            <a:ext cx="10628018" cy="5978260"/>
          </a:xfrm>
          <a:prstGeom prst="rect">
            <a:avLst/>
          </a:prstGeom>
        </p:spPr>
      </p:pic>
      <p:sp>
        <p:nvSpPr>
          <p:cNvPr id="5" name="TextBox 4">
            <a:extLst>
              <a:ext uri="{FF2B5EF4-FFF2-40B4-BE49-F238E27FC236}">
                <a16:creationId xmlns:a16="http://schemas.microsoft.com/office/drawing/2014/main" id="{56AE4E53-3D43-498E-BEBE-2612129CE560}"/>
              </a:ext>
            </a:extLst>
          </p:cNvPr>
          <p:cNvSpPr txBox="1"/>
          <p:nvPr/>
        </p:nvSpPr>
        <p:spPr>
          <a:xfrm>
            <a:off x="683568" y="484000"/>
            <a:ext cx="4446494" cy="523220"/>
          </a:xfrm>
          <a:prstGeom prst="rect">
            <a:avLst/>
          </a:prstGeom>
          <a:noFill/>
        </p:spPr>
        <p:txBody>
          <a:bodyPr wrap="square" rtlCol="0">
            <a:spAutoFit/>
          </a:bodyPr>
          <a:lstStyle/>
          <a:p>
            <a:r>
              <a:rPr lang="en-GB" sz="2800" dirty="0">
                <a:solidFill>
                  <a:srgbClr val="E31B23"/>
                </a:solidFill>
                <a:latin typeface="+mj-lt"/>
              </a:rPr>
              <a:t>Assigning a CAS</a:t>
            </a:r>
          </a:p>
        </p:txBody>
      </p:sp>
      <p:sp>
        <p:nvSpPr>
          <p:cNvPr id="6" name="TextBox 5">
            <a:extLst>
              <a:ext uri="{FF2B5EF4-FFF2-40B4-BE49-F238E27FC236}">
                <a16:creationId xmlns:a16="http://schemas.microsoft.com/office/drawing/2014/main" id="{0A02B5E5-3079-4CF4-A17A-D132B7FDC718}"/>
              </a:ext>
            </a:extLst>
          </p:cNvPr>
          <p:cNvSpPr txBox="1"/>
          <p:nvPr/>
        </p:nvSpPr>
        <p:spPr>
          <a:xfrm>
            <a:off x="683568" y="1043900"/>
            <a:ext cx="3384376" cy="2277547"/>
          </a:xfrm>
          <a:prstGeom prst="rect">
            <a:avLst/>
          </a:prstGeom>
          <a:noFill/>
        </p:spPr>
        <p:txBody>
          <a:bodyPr wrap="square" rtlCol="0">
            <a:spAutoFit/>
          </a:bodyPr>
          <a:lstStyle/>
          <a:p>
            <a:pPr>
              <a:spcAft>
                <a:spcPts val="600"/>
              </a:spcAft>
            </a:pPr>
            <a:r>
              <a:rPr lang="en-GB" sz="1600" dirty="0"/>
              <a:t>Common questions:</a:t>
            </a:r>
          </a:p>
          <a:p>
            <a:pPr marL="285750" indent="-285750">
              <a:spcAft>
                <a:spcPts val="600"/>
              </a:spcAft>
              <a:buFont typeface="Arial" panose="020B0604020202020204" pitchFamily="34" charset="0"/>
              <a:buChar char="•"/>
            </a:pPr>
            <a:r>
              <a:rPr lang="en-GB" sz="1600" dirty="0"/>
              <a:t>Child Student vs Student</a:t>
            </a:r>
          </a:p>
          <a:p>
            <a:pPr marL="285750" indent="-285750">
              <a:spcAft>
                <a:spcPts val="600"/>
              </a:spcAft>
              <a:buFont typeface="Arial" panose="020B0604020202020204" pitchFamily="34" charset="0"/>
              <a:buChar char="•"/>
            </a:pPr>
            <a:r>
              <a:rPr lang="en-GB" sz="1600" dirty="0"/>
              <a:t>Pre-sessional courses</a:t>
            </a:r>
          </a:p>
          <a:p>
            <a:pPr marL="285750" indent="-285750">
              <a:spcAft>
                <a:spcPts val="600"/>
              </a:spcAft>
              <a:buFont typeface="Arial" panose="020B0604020202020204" pitchFamily="34" charset="0"/>
              <a:buChar char="•"/>
            </a:pPr>
            <a:r>
              <a:rPr lang="en-GB" sz="1600" dirty="0"/>
              <a:t>Transferring pupils</a:t>
            </a:r>
          </a:p>
          <a:p>
            <a:pPr marL="285750" indent="-285750">
              <a:spcAft>
                <a:spcPts val="600"/>
              </a:spcAft>
              <a:buFont typeface="Arial" panose="020B0604020202020204" pitchFamily="34" charset="0"/>
              <a:buChar char="•"/>
            </a:pPr>
            <a:r>
              <a:rPr lang="en-GB" sz="1600" dirty="0"/>
              <a:t>Supplementary study</a:t>
            </a:r>
          </a:p>
          <a:p>
            <a:pPr marL="285750" indent="-285750">
              <a:spcAft>
                <a:spcPts val="600"/>
              </a:spcAft>
              <a:buFont typeface="Arial" panose="020B0604020202020204" pitchFamily="34" charset="0"/>
              <a:buChar char="•"/>
            </a:pPr>
            <a:r>
              <a:rPr lang="en-GB" sz="1600" dirty="0"/>
              <a:t>Timing of CAS assignment</a:t>
            </a:r>
          </a:p>
          <a:p>
            <a:pPr marL="285750" indent="-285750">
              <a:spcAft>
                <a:spcPts val="600"/>
              </a:spcAft>
              <a:buFont typeface="Arial" panose="020B0604020202020204" pitchFamily="34" charset="0"/>
              <a:buChar char="•"/>
            </a:pPr>
            <a:r>
              <a:rPr lang="en-GB" sz="1600" dirty="0"/>
              <a:t>Fees</a:t>
            </a:r>
          </a:p>
        </p:txBody>
      </p:sp>
      <p:pic>
        <p:nvPicPr>
          <p:cNvPr id="8" name="Content Placeholder 5" descr="Logo&#10;&#10;Description automatically generated">
            <a:extLst>
              <a:ext uri="{FF2B5EF4-FFF2-40B4-BE49-F238E27FC236}">
                <a16:creationId xmlns:a16="http://schemas.microsoft.com/office/drawing/2014/main" id="{5CD25E5A-ABC9-41B8-AA50-44518B947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11">
            <a:extLst>
              <a:ext uri="{FF2B5EF4-FFF2-40B4-BE49-F238E27FC236}">
                <a16:creationId xmlns:a16="http://schemas.microsoft.com/office/drawing/2014/main" id="{19967118-5800-4F16-BE0C-E3A79EA28B71}"/>
              </a:ext>
            </a:extLst>
          </p:cNvPr>
          <p:cNvPicPr>
            <a:picLocks noChangeAspect="1"/>
          </p:cNvPicPr>
          <p:nvPr/>
        </p:nvPicPr>
        <p:blipFill rotWithShape="1">
          <a:blip r:embed="rId4"/>
          <a:srcRect t="967" r="3704" b="53417"/>
          <a:stretch/>
        </p:blipFill>
        <p:spPr>
          <a:xfrm>
            <a:off x="4355976" y="339502"/>
            <a:ext cx="3141347" cy="2089183"/>
          </a:xfrm>
          <a:prstGeom prst="rect">
            <a:avLst/>
          </a:prstGeom>
          <a:ln>
            <a:solidFill>
              <a:schemeClr val="tx1"/>
            </a:solidFill>
          </a:ln>
        </p:spPr>
      </p:pic>
      <p:sp>
        <p:nvSpPr>
          <p:cNvPr id="7" name="Rectangle 6">
            <a:extLst>
              <a:ext uri="{FF2B5EF4-FFF2-40B4-BE49-F238E27FC236}">
                <a16:creationId xmlns:a16="http://schemas.microsoft.com/office/drawing/2014/main" id="{3F39BD85-F9C3-A265-C830-3BA18A44EF0D}"/>
              </a:ext>
            </a:extLst>
          </p:cNvPr>
          <p:cNvSpPr/>
          <p:nvPr/>
        </p:nvSpPr>
        <p:spPr>
          <a:xfrm>
            <a:off x="4355976" y="2687849"/>
            <a:ext cx="4464496" cy="1708160"/>
          </a:xfrm>
          <a:prstGeom prst="rect">
            <a:avLst/>
          </a:prstGeom>
        </p:spPr>
        <p:txBody>
          <a:bodyPr wrap="square">
            <a:spAutoFit/>
          </a:bodyPr>
          <a:lstStyle/>
          <a:p>
            <a:r>
              <a:rPr lang="en-GB" sz="1600" dirty="0">
                <a:solidFill>
                  <a:srgbClr val="E31B23"/>
                </a:solidFill>
                <a:hlinkClick r:id="rId5">
                  <a:extLst>
                    <a:ext uri="{A12FA001-AC4F-418D-AE19-62706E023703}">
                      <ahyp:hlinkClr xmlns:ahyp="http://schemas.microsoft.com/office/drawing/2018/hyperlinkcolor" val="tx"/>
                    </a:ext>
                  </a:extLst>
                </a:hlinkClick>
              </a:rPr>
              <a:t>www.gov.uk/government/publications/certificates-of-sponsorship-cos-sms-user-manual</a:t>
            </a:r>
            <a:endParaRPr lang="en-GB" sz="1600" dirty="0">
              <a:solidFill>
                <a:srgbClr val="E31B23"/>
              </a:solidFill>
            </a:endParaRPr>
          </a:p>
          <a:p>
            <a:endParaRPr lang="en-GB" sz="900" dirty="0"/>
          </a:p>
          <a:p>
            <a:r>
              <a:rPr lang="en-GB" sz="1600" b="1" dirty="0"/>
              <a:t>Note:</a:t>
            </a:r>
          </a:p>
          <a:p>
            <a:pPr marL="285750" indent="-285750">
              <a:buFont typeface="Arial" panose="020B0604020202020204" pitchFamily="34" charset="0"/>
              <a:buChar char="•"/>
            </a:pPr>
            <a:r>
              <a:rPr lang="en-GB" sz="1600" dirty="0"/>
              <a:t>for Child Student CAS, hours should be 0.0</a:t>
            </a:r>
          </a:p>
          <a:p>
            <a:pPr marL="285750" indent="-285750">
              <a:buFont typeface="Arial" panose="020B0604020202020204" pitchFamily="34" charset="0"/>
              <a:buChar char="•"/>
            </a:pPr>
            <a:r>
              <a:rPr lang="en-GB" sz="1600" dirty="0"/>
              <a:t>think carefully about what goes in the </a:t>
            </a:r>
            <a:r>
              <a:rPr lang="en-GB" sz="1600" i="1" dirty="0"/>
              <a:t>‘evidence used to obtain offer’ </a:t>
            </a:r>
            <a:r>
              <a:rPr lang="en-GB" sz="1600" dirty="0"/>
              <a:t>field</a:t>
            </a:r>
          </a:p>
        </p:txBody>
      </p:sp>
    </p:spTree>
    <p:extLst>
      <p:ext uri="{BB962C8B-B14F-4D97-AF65-F5344CB8AC3E}">
        <p14:creationId xmlns:p14="http://schemas.microsoft.com/office/powerpoint/2010/main" val="56792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5" descr="Logo&#10;&#10;Description automatically generated">
            <a:extLst>
              <a:ext uri="{FF2B5EF4-FFF2-40B4-BE49-F238E27FC236}">
                <a16:creationId xmlns:a16="http://schemas.microsoft.com/office/drawing/2014/main" id="{7AFF7F7E-0B74-4A24-9FF0-74A71B82B4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a:extLst>
              <a:ext uri="{FF2B5EF4-FFF2-40B4-BE49-F238E27FC236}">
                <a16:creationId xmlns:a16="http://schemas.microsoft.com/office/drawing/2014/main" id="{8FB1C5E3-B43B-4110-AF25-41A509FD6EA6}"/>
              </a:ext>
            </a:extLst>
          </p:cNvPr>
          <p:cNvSpPr txBox="1"/>
          <p:nvPr/>
        </p:nvSpPr>
        <p:spPr>
          <a:xfrm>
            <a:off x="251520" y="320338"/>
            <a:ext cx="7128792" cy="523220"/>
          </a:xfrm>
          <a:prstGeom prst="rect">
            <a:avLst/>
          </a:prstGeom>
          <a:noFill/>
        </p:spPr>
        <p:txBody>
          <a:bodyPr wrap="square" rtlCol="0">
            <a:spAutoFit/>
          </a:bodyPr>
          <a:lstStyle/>
          <a:p>
            <a:r>
              <a:rPr lang="en-GB" sz="2800" dirty="0">
                <a:solidFill>
                  <a:srgbClr val="E31B23"/>
                </a:solidFill>
                <a:latin typeface="+mj-lt"/>
              </a:rPr>
              <a:t>Child Student vs Student</a:t>
            </a:r>
          </a:p>
        </p:txBody>
      </p:sp>
      <p:graphicFrame>
        <p:nvGraphicFramePr>
          <p:cNvPr id="8" name="Table 4">
            <a:extLst>
              <a:ext uri="{FF2B5EF4-FFF2-40B4-BE49-F238E27FC236}">
                <a16:creationId xmlns:a16="http://schemas.microsoft.com/office/drawing/2014/main" id="{E6496285-162B-4781-A9A8-A3DF14E4C7A8}"/>
              </a:ext>
            </a:extLst>
          </p:cNvPr>
          <p:cNvGraphicFramePr>
            <a:graphicFrameLocks noGrp="1"/>
          </p:cNvGraphicFramePr>
          <p:nvPr>
            <p:ph idx="1"/>
            <p:extLst>
              <p:ext uri="{D42A27DB-BD31-4B8C-83A1-F6EECF244321}">
                <p14:modId xmlns:p14="http://schemas.microsoft.com/office/powerpoint/2010/main" val="238110169"/>
              </p:ext>
            </p:extLst>
          </p:nvPr>
        </p:nvGraphicFramePr>
        <p:xfrm>
          <a:off x="269776" y="816838"/>
          <a:ext cx="8604448" cy="3627120"/>
        </p:xfrm>
        <a:graphic>
          <a:graphicData uri="http://schemas.openxmlformats.org/drawingml/2006/table">
            <a:tbl>
              <a:tblPr firstRow="1" bandRow="1">
                <a:tableStyleId>{5C22544A-7EE6-4342-B048-85BDC9FD1C3A}</a:tableStyleId>
              </a:tblPr>
              <a:tblGrid>
                <a:gridCol w="4302224">
                  <a:extLst>
                    <a:ext uri="{9D8B030D-6E8A-4147-A177-3AD203B41FA5}">
                      <a16:colId xmlns:a16="http://schemas.microsoft.com/office/drawing/2014/main" val="30893439"/>
                    </a:ext>
                  </a:extLst>
                </a:gridCol>
                <a:gridCol w="4302224">
                  <a:extLst>
                    <a:ext uri="{9D8B030D-6E8A-4147-A177-3AD203B41FA5}">
                      <a16:colId xmlns:a16="http://schemas.microsoft.com/office/drawing/2014/main" val="663746"/>
                    </a:ext>
                  </a:extLst>
                </a:gridCol>
              </a:tblGrid>
              <a:tr h="321343">
                <a:tc>
                  <a:txBody>
                    <a:bodyPr/>
                    <a:lstStyle/>
                    <a:p>
                      <a:pPr algn="ctr"/>
                      <a:r>
                        <a:rPr lang="en-GB" dirty="0"/>
                        <a:t>Child</a:t>
                      </a:r>
                      <a:r>
                        <a:rPr lang="en-GB" baseline="0" dirty="0"/>
                        <a:t> Student route </a:t>
                      </a:r>
                      <a:endParaRPr lang="en-GB" dirty="0"/>
                    </a:p>
                  </a:txBody>
                  <a:tcPr>
                    <a:solidFill>
                      <a:srgbClr val="E3231B"/>
                    </a:solidFill>
                  </a:tcPr>
                </a:tc>
                <a:tc>
                  <a:txBody>
                    <a:bodyPr/>
                    <a:lstStyle/>
                    <a:p>
                      <a:pPr algn="ctr"/>
                      <a:r>
                        <a:rPr lang="en-GB" dirty="0"/>
                        <a:t>Student route </a:t>
                      </a:r>
                    </a:p>
                  </a:txBody>
                  <a:tcPr>
                    <a:solidFill>
                      <a:srgbClr val="E3231B"/>
                    </a:solidFill>
                  </a:tcPr>
                </a:tc>
                <a:extLst>
                  <a:ext uri="{0D108BD9-81ED-4DB2-BD59-A6C34878D82A}">
                    <a16:rowId xmlns:a16="http://schemas.microsoft.com/office/drawing/2014/main" val="1302783249"/>
                  </a:ext>
                </a:extLst>
              </a:tr>
              <a:tr h="321343">
                <a:tc>
                  <a:txBody>
                    <a:bodyPr/>
                    <a:lstStyle/>
                    <a:p>
                      <a:r>
                        <a:rPr lang="en-GB" sz="1600" b="0" dirty="0">
                          <a:solidFill>
                            <a:schemeClr val="tx1">
                              <a:lumMod val="85000"/>
                              <a:lumOff val="15000"/>
                            </a:schemeClr>
                          </a:solidFill>
                        </a:rPr>
                        <a:t>Aged 4 to 17</a:t>
                      </a:r>
                    </a:p>
                  </a:txBody>
                  <a:tcPr>
                    <a:solidFill>
                      <a:srgbClr val="E3231B">
                        <a:alpha val="25098"/>
                      </a:srgbClr>
                    </a:solidFill>
                  </a:tcPr>
                </a:tc>
                <a:tc>
                  <a:txBody>
                    <a:bodyPr/>
                    <a:lstStyle/>
                    <a:p>
                      <a:r>
                        <a:rPr lang="en-GB" sz="1600" b="0" dirty="0">
                          <a:solidFill>
                            <a:schemeClr val="tx1">
                              <a:lumMod val="85000"/>
                              <a:lumOff val="15000"/>
                            </a:schemeClr>
                          </a:solidFill>
                        </a:rPr>
                        <a:t>16</a:t>
                      </a:r>
                      <a:r>
                        <a:rPr lang="en-GB" sz="1600" b="0" baseline="0" dirty="0">
                          <a:solidFill>
                            <a:schemeClr val="tx1">
                              <a:lumMod val="85000"/>
                              <a:lumOff val="15000"/>
                            </a:schemeClr>
                          </a:solidFill>
                        </a:rPr>
                        <a:t> and upwards </a:t>
                      </a:r>
                      <a:endParaRPr lang="en-GB" sz="1600" b="0" dirty="0">
                        <a:solidFill>
                          <a:schemeClr val="tx1">
                            <a:lumMod val="85000"/>
                            <a:lumOff val="15000"/>
                          </a:schemeClr>
                        </a:solidFill>
                      </a:endParaRPr>
                    </a:p>
                  </a:txBody>
                  <a:tcPr>
                    <a:solidFill>
                      <a:srgbClr val="E3231B">
                        <a:alpha val="25098"/>
                      </a:srgbClr>
                    </a:solidFill>
                  </a:tcPr>
                </a:tc>
                <a:extLst>
                  <a:ext uri="{0D108BD9-81ED-4DB2-BD59-A6C34878D82A}">
                    <a16:rowId xmlns:a16="http://schemas.microsoft.com/office/drawing/2014/main" val="1649324467"/>
                  </a:ext>
                </a:extLst>
              </a:tr>
              <a:tr h="321343">
                <a:tc>
                  <a:txBody>
                    <a:bodyPr/>
                    <a:lstStyle/>
                    <a:p>
                      <a:r>
                        <a:rPr lang="en-GB" sz="1600" b="0" dirty="0">
                          <a:solidFill>
                            <a:schemeClr val="tx1">
                              <a:lumMod val="85000"/>
                              <a:lumOff val="15000"/>
                            </a:schemeClr>
                          </a:solidFill>
                        </a:rPr>
                        <a:t>Offered</a:t>
                      </a:r>
                      <a:r>
                        <a:rPr lang="en-GB" sz="1600" b="0" baseline="0" dirty="0">
                          <a:solidFill>
                            <a:schemeClr val="tx1">
                              <a:lumMod val="85000"/>
                              <a:lumOff val="15000"/>
                            </a:schemeClr>
                          </a:solidFill>
                        </a:rPr>
                        <a:t> unconditional place on a course </a:t>
                      </a:r>
                      <a:endParaRPr lang="en-GB" sz="1600" b="0" dirty="0">
                        <a:solidFill>
                          <a:schemeClr val="tx1">
                            <a:lumMod val="85000"/>
                            <a:lumOff val="15000"/>
                          </a:schemeClr>
                        </a:solidFill>
                      </a:endParaRPr>
                    </a:p>
                  </a:txBody>
                  <a:tcPr>
                    <a:solidFill>
                      <a:srgbClr val="E3231B">
                        <a:alpha val="50196"/>
                      </a:srgbClr>
                    </a:solidFill>
                  </a:tcPr>
                </a:tc>
                <a:tc>
                  <a:txBody>
                    <a:bodyPr/>
                    <a:lstStyle/>
                    <a:p>
                      <a:r>
                        <a:rPr lang="en-GB" sz="1600" b="0" dirty="0">
                          <a:solidFill>
                            <a:schemeClr val="tx1">
                              <a:lumMod val="85000"/>
                              <a:lumOff val="15000"/>
                            </a:schemeClr>
                          </a:solidFill>
                        </a:rPr>
                        <a:t>Offered</a:t>
                      </a:r>
                      <a:r>
                        <a:rPr lang="en-GB" sz="1600" b="0" baseline="0" dirty="0">
                          <a:solidFill>
                            <a:schemeClr val="tx1">
                              <a:lumMod val="85000"/>
                              <a:lumOff val="15000"/>
                            </a:schemeClr>
                          </a:solidFill>
                        </a:rPr>
                        <a:t> unconditional place on a course </a:t>
                      </a:r>
                      <a:endParaRPr lang="en-GB" sz="1600" b="0" dirty="0">
                        <a:solidFill>
                          <a:schemeClr val="tx1">
                            <a:lumMod val="85000"/>
                            <a:lumOff val="15000"/>
                          </a:schemeClr>
                        </a:solidFill>
                      </a:endParaRPr>
                    </a:p>
                  </a:txBody>
                  <a:tcPr>
                    <a:solidFill>
                      <a:srgbClr val="E3231B">
                        <a:alpha val="50196"/>
                      </a:srgbClr>
                    </a:solidFill>
                  </a:tcPr>
                </a:tc>
                <a:extLst>
                  <a:ext uri="{0D108BD9-81ED-4DB2-BD59-A6C34878D82A}">
                    <a16:rowId xmlns:a16="http://schemas.microsoft.com/office/drawing/2014/main" val="1663119186"/>
                  </a:ext>
                </a:extLst>
              </a:tr>
              <a:tr h="321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lumMod val="85000"/>
                              <a:lumOff val="15000"/>
                            </a:schemeClr>
                          </a:solidFill>
                          <a:effectLst/>
                          <a:uLnTx/>
                          <a:uFillTx/>
                          <a:latin typeface="+mn-lt"/>
                          <a:ea typeface="+mn-ea"/>
                          <a:cs typeface="+mn-cs"/>
                        </a:rPr>
                        <a:t>Proof of funds (course fees and living costs)</a:t>
                      </a:r>
                    </a:p>
                  </a:txBody>
                  <a:tcPr>
                    <a:solidFill>
                      <a:srgbClr val="E3231B">
                        <a:alpha val="2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lumMod val="85000"/>
                              <a:lumOff val="15000"/>
                            </a:schemeClr>
                          </a:solidFill>
                          <a:effectLst/>
                          <a:uLnTx/>
                          <a:uFillTx/>
                          <a:latin typeface="+mn-lt"/>
                          <a:ea typeface="+mn-ea"/>
                          <a:cs typeface="+mn-cs"/>
                        </a:rPr>
                        <a:t>Proof of funds (course fees and living costs)</a:t>
                      </a:r>
                    </a:p>
                  </a:txBody>
                  <a:tcPr>
                    <a:solidFill>
                      <a:srgbClr val="E3231B">
                        <a:alpha val="25098"/>
                      </a:srgbClr>
                    </a:solidFill>
                  </a:tcPr>
                </a:tc>
                <a:extLst>
                  <a:ext uri="{0D108BD9-81ED-4DB2-BD59-A6C34878D82A}">
                    <a16:rowId xmlns:a16="http://schemas.microsoft.com/office/drawing/2014/main" val="3932505314"/>
                  </a:ext>
                </a:extLst>
              </a:tr>
              <a:tr h="321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lumMod val="85000"/>
                              <a:lumOff val="15000"/>
                            </a:schemeClr>
                          </a:solidFill>
                          <a:effectLst/>
                          <a:uLnTx/>
                          <a:uFillTx/>
                          <a:latin typeface="+mn-lt"/>
                          <a:ea typeface="+mn-ea"/>
                          <a:cs typeface="+mn-cs"/>
                        </a:rPr>
                        <a:t>Study at an independent school</a:t>
                      </a:r>
                    </a:p>
                  </a:txBody>
                  <a:tcPr>
                    <a:solidFill>
                      <a:srgbClr val="E3231B">
                        <a:alpha val="50196"/>
                      </a:srgbClr>
                    </a:solidFill>
                  </a:tcPr>
                </a:tc>
                <a:tc>
                  <a:txBody>
                    <a:bodyPr/>
                    <a:lstStyle/>
                    <a:p>
                      <a:pPr marL="0" marR="0" lvl="0" indent="0" algn="l" defTabSz="914400" rtl="0" eaLnBrk="1" fontAlgn="base" latinLnBrk="0" hangingPunct="1">
                        <a:lnSpc>
                          <a:spcPct val="100000"/>
                        </a:lnSpc>
                        <a:spcBef>
                          <a:spcPts val="600"/>
                        </a:spcBef>
                        <a:spcAft>
                          <a:spcPct val="0"/>
                        </a:spcAft>
                        <a:buClr>
                          <a:srgbClr val="4D4D4D"/>
                        </a:buClr>
                        <a:buSzTx/>
                        <a:buFontTx/>
                        <a:buNone/>
                        <a:tabLst/>
                        <a:defRPr/>
                      </a:pPr>
                      <a:r>
                        <a:rPr kumimoji="0" lang="en-GB" altLang="en-US" sz="1600" b="0" i="0" u="none" strike="noStrike" kern="0" cap="none" spc="0" normalizeH="0" baseline="0" noProof="0" dirty="0">
                          <a:ln>
                            <a:noFill/>
                          </a:ln>
                          <a:solidFill>
                            <a:schemeClr val="tx1">
                              <a:lumMod val="85000"/>
                              <a:lumOff val="15000"/>
                            </a:schemeClr>
                          </a:solidFill>
                          <a:effectLst/>
                          <a:uLnTx/>
                          <a:uFillTx/>
                          <a:latin typeface="+mn-lt"/>
                          <a:ea typeface="+mn-ea"/>
                          <a:cs typeface="+mn-cs"/>
                          <a:sym typeface="Arial Bold" pitchFamily="34" charset="0"/>
                        </a:rPr>
                        <a:t>RQF 3 upwards (ie not GCSEs)</a:t>
                      </a:r>
                      <a:endParaRPr kumimoji="0" lang="en-GB"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txBody>
                  <a:tcPr>
                    <a:solidFill>
                      <a:srgbClr val="E3231B">
                        <a:alpha val="50196"/>
                      </a:srgbClr>
                    </a:solidFill>
                  </a:tcPr>
                </a:tc>
                <a:extLst>
                  <a:ext uri="{0D108BD9-81ED-4DB2-BD59-A6C34878D82A}">
                    <a16:rowId xmlns:a16="http://schemas.microsoft.com/office/drawing/2014/main" val="3400872976"/>
                  </a:ext>
                </a:extLst>
              </a:tr>
              <a:tr h="321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lumMod val="85000"/>
                              <a:lumOff val="15000"/>
                            </a:schemeClr>
                          </a:solidFill>
                          <a:effectLst/>
                          <a:uLnTx/>
                          <a:uFillTx/>
                          <a:latin typeface="+mn-lt"/>
                          <a:ea typeface="+mn-ea"/>
                          <a:cs typeface="+mn-cs"/>
                        </a:rPr>
                        <a:t>Parental consent</a:t>
                      </a:r>
                      <a:endParaRPr kumimoji="0" lang="en-GB" altLang="en-US" sz="1600" b="0" i="0" u="none" strike="noStrike" kern="0" cap="none" spc="0" normalizeH="0" baseline="0" noProof="0" dirty="0">
                        <a:ln>
                          <a:noFill/>
                        </a:ln>
                        <a:solidFill>
                          <a:schemeClr val="tx1">
                            <a:lumMod val="85000"/>
                            <a:lumOff val="15000"/>
                          </a:schemeClr>
                        </a:solidFill>
                        <a:effectLst/>
                        <a:uLnTx/>
                        <a:uFillTx/>
                        <a:latin typeface="+mn-lt"/>
                        <a:ea typeface="+mn-ea"/>
                        <a:cs typeface="+mn-cs"/>
                        <a:sym typeface="Arial Bold" pitchFamily="34" charset="0"/>
                      </a:endParaRPr>
                    </a:p>
                  </a:txBody>
                  <a:tcPr>
                    <a:solidFill>
                      <a:srgbClr val="E3231B">
                        <a:alpha val="25098"/>
                      </a:srgbClr>
                    </a:solidFill>
                  </a:tcPr>
                </a:tc>
                <a:tc>
                  <a:txBody>
                    <a:bodyPr/>
                    <a:lstStyle/>
                    <a:p>
                      <a:pPr marL="0" marR="0" lvl="0" indent="0" algn="l" defTabSz="914400" rtl="0" eaLnBrk="1" fontAlgn="base" latinLnBrk="0" hangingPunct="1">
                        <a:lnSpc>
                          <a:spcPct val="100000"/>
                        </a:lnSpc>
                        <a:spcBef>
                          <a:spcPts val="600"/>
                        </a:spcBef>
                        <a:spcAft>
                          <a:spcPct val="0"/>
                        </a:spcAft>
                        <a:buClr>
                          <a:srgbClr val="4D4D4D"/>
                        </a:buClr>
                        <a:buSzTx/>
                        <a:buFontTx/>
                        <a:buNone/>
                        <a:tabLst/>
                        <a:defRPr/>
                      </a:pPr>
                      <a:r>
                        <a:rPr kumimoji="0" lang="en-GB" sz="1600" b="0" i="0" u="none" strike="noStrike" kern="1200" cap="none" spc="0" normalizeH="0" baseline="0" noProof="0" dirty="0">
                          <a:ln>
                            <a:noFill/>
                          </a:ln>
                          <a:solidFill>
                            <a:schemeClr val="tx1">
                              <a:lumMod val="85000"/>
                              <a:lumOff val="15000"/>
                            </a:schemeClr>
                          </a:solidFill>
                          <a:effectLst/>
                          <a:uLnTx/>
                          <a:uFillTx/>
                          <a:latin typeface="+mn-lt"/>
                          <a:ea typeface="+mn-ea"/>
                          <a:cs typeface="+mn-cs"/>
                        </a:rPr>
                        <a:t>Parental consent</a:t>
                      </a:r>
                      <a:r>
                        <a:rPr kumimoji="0" lang="en-GB" sz="1600" b="0" i="0" u="none" strike="noStrike" kern="0" cap="none" spc="0" normalizeH="0" baseline="0" noProof="0" dirty="0">
                          <a:ln>
                            <a:noFill/>
                          </a:ln>
                          <a:solidFill>
                            <a:schemeClr val="tx1">
                              <a:lumMod val="85000"/>
                              <a:lumOff val="15000"/>
                            </a:schemeClr>
                          </a:solidFill>
                          <a:effectLst/>
                          <a:uLnTx/>
                          <a:uFillTx/>
                          <a:latin typeface="+mn-lt"/>
                          <a:ea typeface="+mn-ea"/>
                          <a:cs typeface="+mn-cs"/>
                          <a:sym typeface="Arial Bold" pitchFamily="34" charset="0"/>
                        </a:rPr>
                        <a:t> (16 and 17 year olds)</a:t>
                      </a:r>
                      <a:endParaRPr kumimoji="0" lang="en-GB" altLang="en-US" sz="1600" b="0" i="0" u="none" strike="noStrike" kern="0" cap="none" spc="0" normalizeH="0" baseline="0" noProof="0" dirty="0">
                        <a:ln>
                          <a:noFill/>
                        </a:ln>
                        <a:solidFill>
                          <a:schemeClr val="tx1">
                            <a:lumMod val="85000"/>
                            <a:lumOff val="15000"/>
                          </a:schemeClr>
                        </a:solidFill>
                        <a:effectLst/>
                        <a:uLnTx/>
                        <a:uFillTx/>
                        <a:latin typeface="+mn-lt"/>
                        <a:ea typeface="+mn-ea"/>
                        <a:cs typeface="+mn-cs"/>
                        <a:sym typeface="Arial Bold" pitchFamily="34" charset="0"/>
                      </a:endParaRPr>
                    </a:p>
                  </a:txBody>
                  <a:tcPr>
                    <a:solidFill>
                      <a:srgbClr val="E3231B">
                        <a:alpha val="25098"/>
                      </a:srgbClr>
                    </a:solidFill>
                  </a:tcPr>
                </a:tc>
                <a:extLst>
                  <a:ext uri="{0D108BD9-81ED-4DB2-BD59-A6C34878D82A}">
                    <a16:rowId xmlns:a16="http://schemas.microsoft.com/office/drawing/2014/main" val="344411336"/>
                  </a:ext>
                </a:extLst>
              </a:tr>
              <a:tr h="554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chemeClr val="tx1">
                              <a:lumMod val="85000"/>
                              <a:lumOff val="15000"/>
                            </a:schemeClr>
                          </a:solidFill>
                          <a:effectLst/>
                          <a:uLnTx/>
                          <a:uFillTx/>
                          <a:latin typeface="+mn-lt"/>
                          <a:ea typeface="+mn-ea"/>
                          <a:cs typeface="+mn-cs"/>
                          <a:sym typeface="Arial Bold" pitchFamily="34" charset="0"/>
                        </a:rPr>
                        <a:t>Up to 6 years study (under 16s)</a:t>
                      </a:r>
                      <a:endParaRPr lang="en-GB" sz="1600" dirty="0"/>
                    </a:p>
                  </a:txBody>
                  <a:tcPr>
                    <a:solidFill>
                      <a:srgbClr val="E3231B">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chemeClr val="tx1">
                              <a:lumMod val="85000"/>
                              <a:lumOff val="15000"/>
                            </a:schemeClr>
                          </a:solidFill>
                          <a:effectLst/>
                          <a:uLnTx/>
                          <a:uFillTx/>
                          <a:latin typeface="+mn-lt"/>
                          <a:ea typeface="+mn-ea"/>
                          <a:cs typeface="+mn-cs"/>
                          <a:sym typeface="Arial Bold" pitchFamily="34" charset="0"/>
                        </a:rPr>
                        <a:t>Restricted to 2 years’ study below degree level after 18</a:t>
                      </a:r>
                      <a:r>
                        <a:rPr kumimoji="0" lang="en-GB" altLang="en-US" sz="1600" b="0" i="0" u="none" strike="noStrike" kern="0" cap="none" spc="0" normalizeH="0" baseline="30000" noProof="0" dirty="0">
                          <a:ln>
                            <a:noFill/>
                          </a:ln>
                          <a:solidFill>
                            <a:schemeClr val="tx1">
                              <a:lumMod val="85000"/>
                              <a:lumOff val="15000"/>
                            </a:schemeClr>
                          </a:solidFill>
                          <a:effectLst/>
                          <a:uLnTx/>
                          <a:uFillTx/>
                          <a:latin typeface="+mn-lt"/>
                          <a:ea typeface="+mn-ea"/>
                          <a:cs typeface="+mn-cs"/>
                          <a:sym typeface="Arial Bold" pitchFamily="34" charset="0"/>
                        </a:rPr>
                        <a:t>th</a:t>
                      </a:r>
                      <a:r>
                        <a:rPr kumimoji="0" lang="en-GB" altLang="en-US" sz="1600" b="0" i="0" u="none" strike="noStrike" kern="0" cap="none" spc="0" normalizeH="0" baseline="0" noProof="0" dirty="0">
                          <a:ln>
                            <a:noFill/>
                          </a:ln>
                          <a:solidFill>
                            <a:schemeClr val="tx1">
                              <a:lumMod val="85000"/>
                              <a:lumOff val="15000"/>
                            </a:schemeClr>
                          </a:solidFill>
                          <a:effectLst/>
                          <a:uLnTx/>
                          <a:uFillTx/>
                          <a:latin typeface="+mn-lt"/>
                          <a:ea typeface="+mn-ea"/>
                          <a:cs typeface="+mn-cs"/>
                          <a:sym typeface="Arial Bold" pitchFamily="34" charset="0"/>
                        </a:rPr>
                        <a:t> birthday </a:t>
                      </a:r>
                      <a:endParaRPr lang="en-GB" sz="1600" dirty="0"/>
                    </a:p>
                  </a:txBody>
                  <a:tcPr>
                    <a:solidFill>
                      <a:srgbClr val="E3231B">
                        <a:alpha val="50196"/>
                      </a:srgbClr>
                    </a:solidFill>
                  </a:tcPr>
                </a:tc>
                <a:extLst>
                  <a:ext uri="{0D108BD9-81ED-4DB2-BD59-A6C34878D82A}">
                    <a16:rowId xmlns:a16="http://schemas.microsoft.com/office/drawing/2014/main" val="2396670153"/>
                  </a:ext>
                </a:extLst>
              </a:tr>
              <a:tr h="321343">
                <a:tc>
                  <a:txBody>
                    <a:bodyPr/>
                    <a:lstStyle/>
                    <a:p>
                      <a:endParaRPr lang="en-GB" sz="1600" dirty="0"/>
                    </a:p>
                  </a:txBody>
                  <a:tcPr>
                    <a:solidFill>
                      <a:srgbClr val="E3231B">
                        <a:alpha val="2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chemeClr val="tx1">
                              <a:lumMod val="85000"/>
                              <a:lumOff val="15000"/>
                            </a:schemeClr>
                          </a:solidFill>
                          <a:effectLst/>
                          <a:uLnTx/>
                          <a:uFillTx/>
                          <a:latin typeface="+mn-lt"/>
                          <a:ea typeface="+mn-ea"/>
                          <a:cs typeface="+mn-cs"/>
                          <a:sym typeface="Arial Bold" pitchFamily="34" charset="0"/>
                        </a:rPr>
                        <a:t>Genuine/credible student interviews</a:t>
                      </a:r>
                      <a:endParaRPr lang="en-GB" sz="1600" dirty="0"/>
                    </a:p>
                  </a:txBody>
                  <a:tcPr>
                    <a:solidFill>
                      <a:srgbClr val="E3231B">
                        <a:alpha val="25098"/>
                      </a:srgbClr>
                    </a:solidFill>
                  </a:tcPr>
                </a:tc>
                <a:extLst>
                  <a:ext uri="{0D108BD9-81ED-4DB2-BD59-A6C34878D82A}">
                    <a16:rowId xmlns:a16="http://schemas.microsoft.com/office/drawing/2014/main" val="4214044161"/>
                  </a:ext>
                </a:extLst>
              </a:tr>
              <a:tr h="321343">
                <a:tc>
                  <a:txBody>
                    <a:bodyPr/>
                    <a:lstStyle/>
                    <a:p>
                      <a:endParaRPr lang="en-GB" sz="1600" dirty="0"/>
                    </a:p>
                  </a:txBody>
                  <a:tcPr>
                    <a:solidFill>
                      <a:srgbClr val="E3231B">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lumMod val="85000"/>
                              <a:lumOff val="15000"/>
                            </a:schemeClr>
                          </a:solidFill>
                        </a:rPr>
                        <a:t>English</a:t>
                      </a:r>
                      <a:r>
                        <a:rPr lang="en-GB" sz="1600" b="0" baseline="0" dirty="0">
                          <a:solidFill>
                            <a:schemeClr val="tx1">
                              <a:lumMod val="85000"/>
                              <a:lumOff val="15000"/>
                            </a:schemeClr>
                          </a:solidFill>
                        </a:rPr>
                        <a:t> l</a:t>
                      </a:r>
                      <a:r>
                        <a:rPr lang="en-GB" sz="1600" b="0" dirty="0">
                          <a:solidFill>
                            <a:schemeClr val="tx1">
                              <a:lumMod val="85000"/>
                              <a:lumOff val="15000"/>
                            </a:schemeClr>
                          </a:solidFill>
                        </a:rPr>
                        <a:t>anguage requirement</a:t>
                      </a:r>
                      <a:endParaRPr lang="en-GB" sz="1600" dirty="0"/>
                    </a:p>
                  </a:txBody>
                  <a:tcPr>
                    <a:solidFill>
                      <a:srgbClr val="E3231B">
                        <a:alpha val="50196"/>
                      </a:srgbClr>
                    </a:solidFill>
                  </a:tcPr>
                </a:tc>
                <a:extLst>
                  <a:ext uri="{0D108BD9-81ED-4DB2-BD59-A6C34878D82A}">
                    <a16:rowId xmlns:a16="http://schemas.microsoft.com/office/drawing/2014/main" val="2241656610"/>
                  </a:ext>
                </a:extLst>
              </a:tr>
              <a:tr h="321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solidFill>
                      <a:srgbClr val="E3231B">
                        <a:alpha val="2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chemeClr val="tx1">
                              <a:lumMod val="85000"/>
                              <a:lumOff val="15000"/>
                            </a:schemeClr>
                          </a:solidFill>
                          <a:effectLst/>
                          <a:uLnTx/>
                          <a:uFillTx/>
                          <a:latin typeface="+mn-lt"/>
                          <a:ea typeface="+mn-ea"/>
                          <a:cs typeface="+mn-cs"/>
                          <a:sym typeface="Arial Bold" pitchFamily="34" charset="0"/>
                        </a:rPr>
                        <a:t>Academic progression requirement</a:t>
                      </a:r>
                      <a:endParaRPr lang="en-GB" sz="1600" dirty="0"/>
                    </a:p>
                  </a:txBody>
                  <a:tcPr>
                    <a:solidFill>
                      <a:srgbClr val="E3231B">
                        <a:alpha val="25098"/>
                      </a:srgbClr>
                    </a:solidFill>
                  </a:tcPr>
                </a:tc>
                <a:extLst>
                  <a:ext uri="{0D108BD9-81ED-4DB2-BD59-A6C34878D82A}">
                    <a16:rowId xmlns:a16="http://schemas.microsoft.com/office/drawing/2014/main" val="3221083486"/>
                  </a:ext>
                </a:extLst>
              </a:tr>
            </a:tbl>
          </a:graphicData>
        </a:graphic>
      </p:graphicFrame>
      <p:sp>
        <p:nvSpPr>
          <p:cNvPr id="5" name="TextBox 4">
            <a:extLst>
              <a:ext uri="{FF2B5EF4-FFF2-40B4-BE49-F238E27FC236}">
                <a16:creationId xmlns:a16="http://schemas.microsoft.com/office/drawing/2014/main" id="{D85E44C3-AD5B-4FB0-92E6-8A5ECBCE9340}"/>
              </a:ext>
            </a:extLst>
          </p:cNvPr>
          <p:cNvSpPr txBox="1"/>
          <p:nvPr/>
        </p:nvSpPr>
        <p:spPr>
          <a:xfrm>
            <a:off x="395536" y="3435846"/>
            <a:ext cx="3888432" cy="584775"/>
          </a:xfrm>
          <a:prstGeom prst="rect">
            <a:avLst/>
          </a:prstGeom>
          <a:solidFill>
            <a:schemeClr val="tx1"/>
          </a:solidFill>
        </p:spPr>
        <p:txBody>
          <a:bodyPr wrap="square" rtlCol="0">
            <a:spAutoFit/>
          </a:bodyPr>
          <a:lstStyle/>
          <a:p>
            <a:pPr algn="l"/>
            <a:r>
              <a:rPr lang="en-GB" sz="1600" b="1" dirty="0">
                <a:solidFill>
                  <a:schemeClr val="bg1"/>
                </a:solidFill>
                <a:latin typeface="+mn-lt"/>
              </a:rPr>
              <a:t>Genuine student interviews also possible for 16 and 17 year olds</a:t>
            </a:r>
          </a:p>
        </p:txBody>
      </p:sp>
      <p:sp>
        <p:nvSpPr>
          <p:cNvPr id="6" name="Rectangle: Rounded Corners 5">
            <a:extLst>
              <a:ext uri="{FF2B5EF4-FFF2-40B4-BE49-F238E27FC236}">
                <a16:creationId xmlns:a16="http://schemas.microsoft.com/office/drawing/2014/main" id="{942489D7-651A-4277-BAB2-EBB20F570E20}"/>
              </a:ext>
            </a:extLst>
          </p:cNvPr>
          <p:cNvSpPr/>
          <p:nvPr/>
        </p:nvSpPr>
        <p:spPr bwMode="auto">
          <a:xfrm>
            <a:off x="395536" y="4129076"/>
            <a:ext cx="3384376" cy="661970"/>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t" anchorCtr="0" compatLnSpc="1">
            <a:prstTxWarp prst="textNoShape">
              <a:avLst/>
            </a:prstTxWarp>
          </a:bodyPr>
          <a:lstStyle/>
          <a:p>
            <a:r>
              <a:rPr lang="en-GB" sz="1600" dirty="0">
                <a:solidFill>
                  <a:schemeClr val="bg1"/>
                </a:solidFill>
              </a:rPr>
              <a:t>Academic progression exemption must be explained on Student CAS </a:t>
            </a:r>
          </a:p>
        </p:txBody>
      </p:sp>
    </p:spTree>
    <p:extLst>
      <p:ext uri="{BB962C8B-B14F-4D97-AF65-F5344CB8AC3E}">
        <p14:creationId xmlns:p14="http://schemas.microsoft.com/office/powerpoint/2010/main" val="134714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73D41E-86A8-4FDF-9D7D-B614E19D2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12E223D2-FF50-409F-AEB0-3305E802F629}"/>
              </a:ext>
            </a:extLst>
          </p:cNvPr>
          <p:cNvSpPr txBox="1"/>
          <p:nvPr/>
        </p:nvSpPr>
        <p:spPr>
          <a:xfrm>
            <a:off x="395536" y="483518"/>
            <a:ext cx="4446494" cy="523220"/>
          </a:xfrm>
          <a:prstGeom prst="rect">
            <a:avLst/>
          </a:prstGeom>
          <a:noFill/>
        </p:spPr>
        <p:txBody>
          <a:bodyPr wrap="square" rtlCol="0">
            <a:spAutoFit/>
          </a:bodyPr>
          <a:lstStyle/>
          <a:p>
            <a:r>
              <a:rPr lang="en-GB" sz="2800" dirty="0">
                <a:solidFill>
                  <a:srgbClr val="E31B23"/>
                </a:solidFill>
                <a:latin typeface="+mj-lt"/>
              </a:rPr>
              <a:t>Pre-sessional courses</a:t>
            </a:r>
          </a:p>
        </p:txBody>
      </p:sp>
      <p:sp>
        <p:nvSpPr>
          <p:cNvPr id="6" name="TextBox 5">
            <a:extLst>
              <a:ext uri="{FF2B5EF4-FFF2-40B4-BE49-F238E27FC236}">
                <a16:creationId xmlns:a16="http://schemas.microsoft.com/office/drawing/2014/main" id="{8F750D6C-DB96-44A5-8A93-AB0D0546E9A6}"/>
              </a:ext>
            </a:extLst>
          </p:cNvPr>
          <p:cNvSpPr txBox="1"/>
          <p:nvPr/>
        </p:nvSpPr>
        <p:spPr>
          <a:xfrm>
            <a:off x="395536" y="1203598"/>
            <a:ext cx="7488832" cy="2693045"/>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GB" sz="1600" dirty="0"/>
              <a:t>A CAS can only cover </a:t>
            </a:r>
            <a:r>
              <a:rPr lang="en-GB" sz="1600" b="1" dirty="0"/>
              <a:t>one course</a:t>
            </a:r>
            <a:r>
              <a:rPr lang="en-GB" sz="1600" dirty="0"/>
              <a:t>, but pre-sessional courses are the </a:t>
            </a:r>
            <a:r>
              <a:rPr lang="en-GB" sz="1600" dirty="0">
                <a:solidFill>
                  <a:srgbClr val="E31B23"/>
                </a:solidFill>
              </a:rPr>
              <a:t>exception</a:t>
            </a:r>
          </a:p>
          <a:p>
            <a:pPr marL="285750" indent="-285750">
              <a:spcAft>
                <a:spcPts val="600"/>
              </a:spcAft>
              <a:buClr>
                <a:schemeClr val="tx1"/>
              </a:buClr>
              <a:buFont typeface="Arial" panose="020B0604020202020204" pitchFamily="34" charset="0"/>
              <a:buChar char="•"/>
            </a:pPr>
            <a:r>
              <a:rPr lang="en-GB" sz="1600" dirty="0"/>
              <a:t>Courses which prepare students for, and </a:t>
            </a:r>
            <a:r>
              <a:rPr lang="en-GB" sz="1600" dirty="0">
                <a:solidFill>
                  <a:srgbClr val="E31B23"/>
                </a:solidFill>
              </a:rPr>
              <a:t>directly precede</a:t>
            </a:r>
            <a:r>
              <a:rPr lang="en-GB" sz="1600" dirty="0"/>
              <a:t>, their intended course of study</a:t>
            </a:r>
          </a:p>
          <a:p>
            <a:pPr marL="285750" indent="-285750">
              <a:spcAft>
                <a:spcPts val="600"/>
              </a:spcAft>
              <a:buClr>
                <a:schemeClr val="tx1"/>
              </a:buClr>
              <a:buFont typeface="Arial" panose="020B0604020202020204" pitchFamily="34" charset="0"/>
              <a:buChar char="•"/>
            </a:pPr>
            <a:r>
              <a:rPr lang="en-GB" sz="1600" dirty="0"/>
              <a:t>For acquiring the </a:t>
            </a:r>
            <a:r>
              <a:rPr lang="en-GB" sz="1600" dirty="0">
                <a:solidFill>
                  <a:srgbClr val="E31B23"/>
                </a:solidFill>
              </a:rPr>
              <a:t>ancillary skills </a:t>
            </a:r>
            <a:r>
              <a:rPr lang="en-GB" sz="1600" dirty="0"/>
              <a:t>or knowledge necessary to adjust to study in the UK – does not have to lead to a recognised qualification</a:t>
            </a:r>
          </a:p>
          <a:p>
            <a:pPr marL="285750" indent="-285750">
              <a:spcAft>
                <a:spcPts val="600"/>
              </a:spcAft>
              <a:buClr>
                <a:schemeClr val="tx1"/>
              </a:buClr>
              <a:buFont typeface="Arial" panose="020B0604020202020204" pitchFamily="34" charset="0"/>
              <a:buChar char="•"/>
            </a:pPr>
            <a:r>
              <a:rPr lang="en-GB" sz="1600" dirty="0">
                <a:solidFill>
                  <a:srgbClr val="E31B23"/>
                </a:solidFill>
              </a:rPr>
              <a:t>Single CAS </a:t>
            </a:r>
            <a:r>
              <a:rPr lang="en-GB" sz="1600" dirty="0"/>
              <a:t>may cover pre-sessional course and main course (even if study is </a:t>
            </a:r>
            <a:br>
              <a:rPr lang="en-GB" sz="1600" dirty="0"/>
            </a:br>
            <a:r>
              <a:rPr lang="en-GB" sz="1600" dirty="0"/>
              <a:t>with a partner) provided transition to main course is unconditional</a:t>
            </a:r>
          </a:p>
          <a:p>
            <a:pPr marL="285750" indent="-285750">
              <a:spcAft>
                <a:spcPts val="600"/>
              </a:spcAft>
              <a:buClr>
                <a:schemeClr val="tx1"/>
              </a:buClr>
              <a:buFont typeface="Arial" panose="020B0604020202020204" pitchFamily="34" charset="0"/>
              <a:buChar char="•"/>
            </a:pPr>
            <a:r>
              <a:rPr lang="en-GB" sz="1600" dirty="0"/>
              <a:t>Partner </a:t>
            </a:r>
            <a:r>
              <a:rPr lang="en-GB" sz="1600" b="1" dirty="0"/>
              <a:t>must</a:t>
            </a:r>
            <a:r>
              <a:rPr lang="en-GB" sz="1600" dirty="0"/>
              <a:t> be </a:t>
            </a:r>
            <a:r>
              <a:rPr lang="en-GB" sz="1600" dirty="0">
                <a:solidFill>
                  <a:srgbClr val="E31B23"/>
                </a:solidFill>
              </a:rPr>
              <a:t>named on school’s Sponsor Licence</a:t>
            </a:r>
          </a:p>
          <a:p>
            <a:pPr marL="285750" indent="-285750">
              <a:spcAft>
                <a:spcPts val="600"/>
              </a:spcAft>
              <a:buClr>
                <a:schemeClr val="tx1"/>
              </a:buClr>
              <a:buFont typeface="Arial" panose="020B0604020202020204" pitchFamily="34" charset="0"/>
              <a:buChar char="•"/>
            </a:pPr>
            <a:r>
              <a:rPr lang="en-GB" sz="1600" dirty="0"/>
              <a:t>Pre-sessional provider could issue separate CAS</a:t>
            </a:r>
          </a:p>
        </p:txBody>
      </p:sp>
      <p:pic>
        <p:nvPicPr>
          <p:cNvPr id="7" name="Content Placeholder 5" descr="Logo&#10;&#10;Description automatically generated">
            <a:extLst>
              <a:ext uri="{FF2B5EF4-FFF2-40B4-BE49-F238E27FC236}">
                <a16:creationId xmlns:a16="http://schemas.microsoft.com/office/drawing/2014/main" id="{59FB8B9F-4A0C-42E1-8AB7-6C96C973645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185758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rface chart&#10;&#10;Description automatically generated">
            <a:extLst>
              <a:ext uri="{FF2B5EF4-FFF2-40B4-BE49-F238E27FC236}">
                <a16:creationId xmlns:a16="http://schemas.microsoft.com/office/drawing/2014/main" id="{008B9792-02BA-4E93-ABAA-39756446C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TextBox 12">
            <a:extLst>
              <a:ext uri="{FF2B5EF4-FFF2-40B4-BE49-F238E27FC236}">
                <a16:creationId xmlns:a16="http://schemas.microsoft.com/office/drawing/2014/main" id="{CB185B16-4568-4472-9429-5420B0C03B6D}"/>
              </a:ext>
            </a:extLst>
          </p:cNvPr>
          <p:cNvSpPr txBox="1"/>
          <p:nvPr/>
        </p:nvSpPr>
        <p:spPr>
          <a:xfrm>
            <a:off x="2627784" y="582203"/>
            <a:ext cx="6120680" cy="523220"/>
          </a:xfrm>
          <a:prstGeom prst="rect">
            <a:avLst/>
          </a:prstGeom>
          <a:noFill/>
        </p:spPr>
        <p:txBody>
          <a:bodyPr wrap="square" rtlCol="0">
            <a:spAutoFit/>
          </a:bodyPr>
          <a:lstStyle/>
          <a:p>
            <a:r>
              <a:rPr lang="en-GB" sz="2800" dirty="0">
                <a:solidFill>
                  <a:srgbClr val="E31B23"/>
                </a:solidFill>
                <a:latin typeface="+mj-lt"/>
              </a:rPr>
              <a:t>Pupils transferring from other schools</a:t>
            </a:r>
          </a:p>
        </p:txBody>
      </p:sp>
      <p:sp>
        <p:nvSpPr>
          <p:cNvPr id="14" name="TextBox 13">
            <a:extLst>
              <a:ext uri="{FF2B5EF4-FFF2-40B4-BE49-F238E27FC236}">
                <a16:creationId xmlns:a16="http://schemas.microsoft.com/office/drawing/2014/main" id="{567005D3-80CA-47A8-9DD8-4A032B30CF2A}"/>
              </a:ext>
            </a:extLst>
          </p:cNvPr>
          <p:cNvSpPr txBox="1"/>
          <p:nvPr/>
        </p:nvSpPr>
        <p:spPr>
          <a:xfrm>
            <a:off x="2627784" y="1157719"/>
            <a:ext cx="6032829" cy="244682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Pupil changing to new sponsor </a:t>
            </a:r>
            <a:r>
              <a:rPr lang="en-GB" sz="1600" b="1" dirty="0"/>
              <a:t>must</a:t>
            </a:r>
            <a:r>
              <a:rPr lang="en-GB" sz="1600" dirty="0"/>
              <a:t> </a:t>
            </a:r>
            <a:r>
              <a:rPr lang="en-GB" sz="1600" dirty="0">
                <a:solidFill>
                  <a:srgbClr val="E31B23"/>
                </a:solidFill>
              </a:rPr>
              <a:t>apply again </a:t>
            </a:r>
            <a:r>
              <a:rPr lang="en-GB" sz="1600" dirty="0"/>
              <a:t>under Child Student route with </a:t>
            </a:r>
            <a:r>
              <a:rPr lang="en-GB" sz="1600" dirty="0">
                <a:solidFill>
                  <a:srgbClr val="E31B23"/>
                </a:solidFill>
              </a:rPr>
              <a:t>CAS from new Sponsor</a:t>
            </a:r>
          </a:p>
          <a:p>
            <a:pPr marL="285750" indent="-285750">
              <a:spcAft>
                <a:spcPts val="600"/>
              </a:spcAft>
              <a:buFont typeface="Arial" panose="020B0604020202020204" pitchFamily="34" charset="0"/>
              <a:buChar char="•"/>
            </a:pPr>
            <a:r>
              <a:rPr lang="en-GB" sz="1600" dirty="0"/>
              <a:t>Cannot start new course until application approved </a:t>
            </a:r>
            <a:r>
              <a:rPr lang="en-GB" sz="1600" dirty="0">
                <a:solidFill>
                  <a:srgbClr val="E31B23"/>
                </a:solidFill>
              </a:rPr>
              <a:t>unless</a:t>
            </a:r>
            <a:r>
              <a:rPr lang="en-GB" sz="1600" dirty="0"/>
              <a:t>:</a:t>
            </a:r>
          </a:p>
          <a:p>
            <a:pPr marL="742950" lvl="1" indent="-285750">
              <a:spcAft>
                <a:spcPts val="600"/>
              </a:spcAft>
              <a:buClr>
                <a:schemeClr val="tx1"/>
              </a:buClr>
              <a:buFont typeface="Courier New" panose="02070309020205020404" pitchFamily="49" charset="0"/>
              <a:buChar char="o"/>
            </a:pPr>
            <a:r>
              <a:rPr lang="en-GB" sz="1600" dirty="0"/>
              <a:t>new sponsor has </a:t>
            </a:r>
            <a:r>
              <a:rPr lang="en-GB" sz="1600" dirty="0">
                <a:solidFill>
                  <a:srgbClr val="E31B23"/>
                </a:solidFill>
              </a:rPr>
              <a:t>Student sponsor status</a:t>
            </a:r>
          </a:p>
          <a:p>
            <a:pPr marL="742950" lvl="1" indent="-285750">
              <a:spcAft>
                <a:spcPts val="600"/>
              </a:spcAft>
              <a:buClr>
                <a:schemeClr val="tx1"/>
              </a:buClr>
              <a:buFont typeface="Courier New" panose="02070309020205020404" pitchFamily="49" charset="0"/>
              <a:buChar char="o"/>
            </a:pPr>
            <a:r>
              <a:rPr lang="en-GB" sz="1600" dirty="0"/>
              <a:t>new sponsor has </a:t>
            </a:r>
            <a:r>
              <a:rPr lang="en-GB" sz="1600" dirty="0">
                <a:solidFill>
                  <a:srgbClr val="E31B23"/>
                </a:solidFill>
              </a:rPr>
              <a:t>assigned</a:t>
            </a:r>
            <a:r>
              <a:rPr lang="en-GB" sz="1600" dirty="0"/>
              <a:t> them a CAS</a:t>
            </a:r>
          </a:p>
          <a:p>
            <a:pPr marL="742950" lvl="1" indent="-285750">
              <a:spcAft>
                <a:spcPts val="600"/>
              </a:spcAft>
              <a:buClr>
                <a:schemeClr val="tx1"/>
              </a:buClr>
              <a:buFont typeface="Courier New" panose="02070309020205020404" pitchFamily="49" charset="0"/>
              <a:buChar char="o"/>
            </a:pPr>
            <a:r>
              <a:rPr lang="en-GB" sz="1600" dirty="0">
                <a:solidFill>
                  <a:srgbClr val="E31B23"/>
                </a:solidFill>
              </a:rPr>
              <a:t>submitted application </a:t>
            </a:r>
            <a:r>
              <a:rPr lang="en-GB" sz="1600" dirty="0"/>
              <a:t>to UKVI before starting studies and before existing leave expired</a:t>
            </a:r>
          </a:p>
          <a:p>
            <a:pPr marL="285750" indent="-285750">
              <a:spcAft>
                <a:spcPts val="600"/>
              </a:spcAft>
              <a:buFont typeface="Arial" panose="020B0604020202020204" pitchFamily="34" charset="0"/>
              <a:buChar char="•"/>
            </a:pPr>
            <a:r>
              <a:rPr lang="en-GB" sz="1600" dirty="0"/>
              <a:t>But at their </a:t>
            </a:r>
            <a:r>
              <a:rPr lang="en-GB" sz="1600" dirty="0">
                <a:solidFill>
                  <a:srgbClr val="E31B23"/>
                </a:solidFill>
              </a:rPr>
              <a:t>own risk</a:t>
            </a:r>
          </a:p>
        </p:txBody>
      </p:sp>
      <p:pic>
        <p:nvPicPr>
          <p:cNvPr id="15" name="Content Placeholder 5" descr="Logo&#10;&#10;Description automatically generated">
            <a:extLst>
              <a:ext uri="{FF2B5EF4-FFF2-40B4-BE49-F238E27FC236}">
                <a16:creationId xmlns:a16="http://schemas.microsoft.com/office/drawing/2014/main" id="{414C6836-609C-4C93-8966-2B4F555B31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10767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299508-867A-4051-9337-10E43E6E1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C00BCE24-CD55-43FA-94F1-491E4A00E135}"/>
              </a:ext>
            </a:extLst>
          </p:cNvPr>
          <p:cNvSpPr txBox="1"/>
          <p:nvPr/>
        </p:nvSpPr>
        <p:spPr>
          <a:xfrm>
            <a:off x="3491880" y="627534"/>
            <a:ext cx="4446494" cy="523220"/>
          </a:xfrm>
          <a:prstGeom prst="rect">
            <a:avLst/>
          </a:prstGeom>
          <a:noFill/>
        </p:spPr>
        <p:txBody>
          <a:bodyPr wrap="square" rtlCol="0">
            <a:spAutoFit/>
          </a:bodyPr>
          <a:lstStyle/>
          <a:p>
            <a:r>
              <a:rPr lang="en-GB" sz="2800" dirty="0">
                <a:solidFill>
                  <a:srgbClr val="E31B23"/>
                </a:solidFill>
                <a:latin typeface="+mj-lt"/>
              </a:rPr>
              <a:t>Supplementary study</a:t>
            </a:r>
          </a:p>
        </p:txBody>
      </p:sp>
      <p:sp>
        <p:nvSpPr>
          <p:cNvPr id="6" name="TextBox 5">
            <a:extLst>
              <a:ext uri="{FF2B5EF4-FFF2-40B4-BE49-F238E27FC236}">
                <a16:creationId xmlns:a16="http://schemas.microsoft.com/office/drawing/2014/main" id="{AF7FDDDE-AA5B-4D3C-9AB6-3DEE7FEDF147}"/>
              </a:ext>
            </a:extLst>
          </p:cNvPr>
          <p:cNvSpPr txBox="1"/>
          <p:nvPr/>
        </p:nvSpPr>
        <p:spPr>
          <a:xfrm>
            <a:off x="3491880" y="1347614"/>
            <a:ext cx="5256584" cy="26161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Supplementary Study permitted, </a:t>
            </a:r>
            <a:r>
              <a:rPr lang="en-GB" sz="1600" dirty="0" err="1"/>
              <a:t>eg</a:t>
            </a:r>
            <a:r>
              <a:rPr lang="en-GB" sz="1600" dirty="0"/>
              <a:t> evening classes, short courses in vacation periods</a:t>
            </a:r>
          </a:p>
          <a:p>
            <a:pPr marL="285750" indent="-285750">
              <a:spcAft>
                <a:spcPts val="600"/>
              </a:spcAft>
              <a:buFont typeface="Arial" panose="020B0604020202020204" pitchFamily="34" charset="0"/>
              <a:buChar char="•"/>
            </a:pPr>
            <a:r>
              <a:rPr lang="en-GB" sz="1600" dirty="0"/>
              <a:t>Can include </a:t>
            </a:r>
            <a:r>
              <a:rPr lang="en-GB" sz="1600" dirty="0">
                <a:solidFill>
                  <a:srgbClr val="E31B23"/>
                </a:solidFill>
              </a:rPr>
              <a:t>study after course </a:t>
            </a:r>
            <a:r>
              <a:rPr lang="en-GB" sz="1600" dirty="0"/>
              <a:t>detailed on CAS has ended</a:t>
            </a:r>
          </a:p>
          <a:p>
            <a:pPr marL="285750" indent="-285750">
              <a:spcAft>
                <a:spcPts val="600"/>
              </a:spcAft>
              <a:buFont typeface="Arial" panose="020B0604020202020204" pitchFamily="34" charset="0"/>
              <a:buChar char="•"/>
            </a:pPr>
            <a:r>
              <a:rPr lang="en-GB" sz="1600" dirty="0"/>
              <a:t>Can be in </a:t>
            </a:r>
            <a:r>
              <a:rPr lang="en-GB" sz="1600" dirty="0">
                <a:solidFill>
                  <a:srgbClr val="E31B23"/>
                </a:solidFill>
              </a:rPr>
              <a:t>any subject </a:t>
            </a:r>
            <a:r>
              <a:rPr lang="en-GB" sz="1600" dirty="0"/>
              <a:t>and does not have to relate to their main course of study</a:t>
            </a:r>
          </a:p>
          <a:p>
            <a:pPr marL="285750" indent="-285750">
              <a:spcAft>
                <a:spcPts val="600"/>
              </a:spcAft>
              <a:buFont typeface="Arial" panose="020B0604020202020204" pitchFamily="34" charset="0"/>
              <a:buChar char="•"/>
            </a:pPr>
            <a:r>
              <a:rPr lang="en-GB" sz="1600" dirty="0"/>
              <a:t>Must not hinder the Child Student’s </a:t>
            </a:r>
            <a:r>
              <a:rPr lang="en-GB" sz="1600" dirty="0">
                <a:solidFill>
                  <a:srgbClr val="E31B23"/>
                </a:solidFill>
              </a:rPr>
              <a:t>progress</a:t>
            </a:r>
            <a:r>
              <a:rPr lang="en-GB" sz="1600" dirty="0"/>
              <a:t> on their main course of study</a:t>
            </a:r>
          </a:p>
          <a:p>
            <a:pPr marL="285750" indent="-285750">
              <a:spcAft>
                <a:spcPts val="600"/>
              </a:spcAft>
              <a:buFont typeface="Arial" panose="020B0604020202020204" pitchFamily="34" charset="0"/>
              <a:buChar char="•"/>
            </a:pPr>
            <a:r>
              <a:rPr lang="en-GB" sz="1600" dirty="0"/>
              <a:t>If study continues after completion of the main course of study, it </a:t>
            </a:r>
            <a:r>
              <a:rPr lang="en-GB" sz="1600" dirty="0">
                <a:solidFill>
                  <a:srgbClr val="E31B23"/>
                </a:solidFill>
              </a:rPr>
              <a:t>must not delay their departure </a:t>
            </a:r>
            <a:r>
              <a:rPr lang="en-GB" sz="1600" dirty="0"/>
              <a:t>from the UK</a:t>
            </a:r>
          </a:p>
        </p:txBody>
      </p:sp>
      <p:pic>
        <p:nvPicPr>
          <p:cNvPr id="9" name="Content Placeholder 5" descr="Logo&#10;&#10;Description automatically generated">
            <a:extLst>
              <a:ext uri="{FF2B5EF4-FFF2-40B4-BE49-F238E27FC236}">
                <a16:creationId xmlns:a16="http://schemas.microsoft.com/office/drawing/2014/main" id="{AE72329B-FCCE-4CC0-89F0-27B13515779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524328" y="4515966"/>
            <a:ext cx="1152128" cy="275080"/>
          </a:xfrm>
        </p:spPr>
      </p:pic>
    </p:spTree>
    <p:extLst>
      <p:ext uri="{BB962C8B-B14F-4D97-AF65-F5344CB8AC3E}">
        <p14:creationId xmlns:p14="http://schemas.microsoft.com/office/powerpoint/2010/main" val="424427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surface chart&#10;&#10;Description automatically generated">
            <a:extLst>
              <a:ext uri="{FF2B5EF4-FFF2-40B4-BE49-F238E27FC236}">
                <a16:creationId xmlns:a16="http://schemas.microsoft.com/office/drawing/2014/main" id="{52617B62-0E19-4286-B2B5-B8526AB08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07B8DCE8-571E-45A1-9B24-BA04DEE13322}"/>
              </a:ext>
            </a:extLst>
          </p:cNvPr>
          <p:cNvSpPr txBox="1"/>
          <p:nvPr/>
        </p:nvSpPr>
        <p:spPr>
          <a:xfrm>
            <a:off x="395536" y="411510"/>
            <a:ext cx="4446494" cy="523220"/>
          </a:xfrm>
          <a:prstGeom prst="rect">
            <a:avLst/>
          </a:prstGeom>
          <a:noFill/>
        </p:spPr>
        <p:txBody>
          <a:bodyPr wrap="square" rtlCol="0">
            <a:spAutoFit/>
          </a:bodyPr>
          <a:lstStyle/>
          <a:p>
            <a:r>
              <a:rPr lang="en-GB" sz="2800" dirty="0">
                <a:solidFill>
                  <a:srgbClr val="E31B23"/>
                </a:solidFill>
                <a:latin typeface="+mj-lt"/>
              </a:rPr>
              <a:t>Timing of CAS assignment</a:t>
            </a:r>
          </a:p>
        </p:txBody>
      </p:sp>
      <p:sp>
        <p:nvSpPr>
          <p:cNvPr id="6" name="TextBox 5">
            <a:extLst>
              <a:ext uri="{FF2B5EF4-FFF2-40B4-BE49-F238E27FC236}">
                <a16:creationId xmlns:a16="http://schemas.microsoft.com/office/drawing/2014/main" id="{5CDBCE99-B70E-4B3A-9043-50298C550467}"/>
              </a:ext>
            </a:extLst>
          </p:cNvPr>
          <p:cNvSpPr txBox="1"/>
          <p:nvPr/>
        </p:nvSpPr>
        <p:spPr>
          <a:xfrm>
            <a:off x="395536" y="1131590"/>
            <a:ext cx="6480720" cy="286232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GB" sz="1600" dirty="0"/>
              <a:t>CAS must be ‘</a:t>
            </a:r>
            <a:r>
              <a:rPr lang="en-GB" sz="1600" dirty="0">
                <a:solidFill>
                  <a:srgbClr val="E31B23"/>
                </a:solidFill>
              </a:rPr>
              <a:t>used</a:t>
            </a:r>
            <a:r>
              <a:rPr lang="en-GB" sz="1600" dirty="0"/>
              <a:t>’ by pupil for a visa/ permission to stay application within </a:t>
            </a:r>
            <a:r>
              <a:rPr lang="en-GB" sz="1600" dirty="0">
                <a:solidFill>
                  <a:srgbClr val="E31B23"/>
                </a:solidFill>
              </a:rPr>
              <a:t>6 months </a:t>
            </a:r>
            <a:r>
              <a:rPr lang="en-GB" sz="1600" dirty="0"/>
              <a:t>of it being assigned</a:t>
            </a:r>
          </a:p>
          <a:p>
            <a:pPr marL="285750" indent="-285750">
              <a:spcAft>
                <a:spcPts val="600"/>
              </a:spcAft>
              <a:buClr>
                <a:schemeClr val="tx1"/>
              </a:buClr>
              <a:buFont typeface="Arial" panose="020B0604020202020204" pitchFamily="34" charset="0"/>
              <a:buChar char="•"/>
            </a:pPr>
            <a:r>
              <a:rPr lang="en-GB" sz="1600" dirty="0">
                <a:solidFill>
                  <a:srgbClr val="E31B23"/>
                </a:solidFill>
              </a:rPr>
              <a:t>Visa</a:t>
            </a:r>
            <a:r>
              <a:rPr lang="en-GB" sz="1600" dirty="0"/>
              <a:t> application can be submitted </a:t>
            </a:r>
            <a:r>
              <a:rPr lang="en-GB" sz="1600" dirty="0">
                <a:solidFill>
                  <a:srgbClr val="E31B23"/>
                </a:solidFill>
              </a:rPr>
              <a:t>6 months before </a:t>
            </a:r>
            <a:r>
              <a:rPr lang="en-GB" sz="1600" dirty="0"/>
              <a:t>course starts</a:t>
            </a:r>
          </a:p>
          <a:p>
            <a:pPr marL="285750" indent="-285750">
              <a:spcAft>
                <a:spcPts val="600"/>
              </a:spcAft>
              <a:buClr>
                <a:schemeClr val="tx1"/>
              </a:buClr>
              <a:buFont typeface="Arial" panose="020B0604020202020204" pitchFamily="34" charset="0"/>
              <a:buChar char="•"/>
            </a:pPr>
            <a:r>
              <a:rPr lang="en-GB" sz="1600" dirty="0">
                <a:solidFill>
                  <a:srgbClr val="E31B23"/>
                </a:solidFill>
              </a:rPr>
              <a:t>In-country </a:t>
            </a:r>
            <a:r>
              <a:rPr lang="en-GB" sz="1600" dirty="0"/>
              <a:t>applications can be submitted </a:t>
            </a:r>
            <a:r>
              <a:rPr lang="en-GB" sz="1600" dirty="0">
                <a:solidFill>
                  <a:srgbClr val="E31B23"/>
                </a:solidFill>
              </a:rPr>
              <a:t>3 months before </a:t>
            </a:r>
            <a:r>
              <a:rPr lang="en-GB" sz="1600" dirty="0"/>
              <a:t>course starts (start date of new course cannot be more than 28 days after expiry of current visa)</a:t>
            </a:r>
          </a:p>
          <a:p>
            <a:pPr marL="285750" indent="-285750">
              <a:spcAft>
                <a:spcPts val="600"/>
              </a:spcAft>
              <a:buClr>
                <a:schemeClr val="tx1"/>
              </a:buClr>
              <a:buFont typeface="Arial" panose="020B0604020202020204" pitchFamily="34" charset="0"/>
              <a:buChar char="•"/>
            </a:pPr>
            <a:r>
              <a:rPr lang="en-GB" sz="1600" dirty="0"/>
              <a:t>CAS </a:t>
            </a:r>
            <a:r>
              <a:rPr lang="en-GB" sz="1600" dirty="0">
                <a:solidFill>
                  <a:srgbClr val="E31B23"/>
                </a:solidFill>
              </a:rPr>
              <a:t>cannot be ‘re-used’ </a:t>
            </a:r>
            <a:r>
              <a:rPr lang="en-GB" sz="1600" dirty="0"/>
              <a:t>if an application was granted or refused (can be re-used if the previous application was rejected as invalid or withdrawn)</a:t>
            </a:r>
          </a:p>
          <a:p>
            <a:pPr marL="285750" indent="-285750">
              <a:buClr>
                <a:schemeClr val="tx1"/>
              </a:buClr>
              <a:buFont typeface="Arial" panose="020B0604020202020204" pitchFamily="34" charset="0"/>
              <a:buChar char="•"/>
            </a:pPr>
            <a:r>
              <a:rPr lang="en-GB" sz="1600" dirty="0"/>
              <a:t>Consider an “</a:t>
            </a:r>
            <a:r>
              <a:rPr lang="en-GB" sz="1600" dirty="0">
                <a:solidFill>
                  <a:srgbClr val="E31B23"/>
                </a:solidFill>
              </a:rPr>
              <a:t>enrolment period</a:t>
            </a:r>
            <a:r>
              <a:rPr lang="en-GB" sz="1600" dirty="0"/>
              <a:t>” (</a:t>
            </a:r>
            <a:r>
              <a:rPr lang="en-GB" sz="1600" i="1" dirty="0"/>
              <a:t>‘latest date a student can </a:t>
            </a:r>
            <a:br>
              <a:rPr lang="en-GB" sz="1600" i="1" dirty="0"/>
            </a:br>
            <a:r>
              <a:rPr lang="en-GB" sz="1600" i="1" dirty="0"/>
              <a:t>be accepted on to the course’ </a:t>
            </a:r>
            <a:r>
              <a:rPr lang="en-GB" sz="1600" dirty="0"/>
              <a:t>on the CAS)</a:t>
            </a:r>
          </a:p>
        </p:txBody>
      </p:sp>
      <p:pic>
        <p:nvPicPr>
          <p:cNvPr id="7" name="Content Placeholder 5" descr="Logo&#10;&#10;Description automatically generated">
            <a:extLst>
              <a:ext uri="{FF2B5EF4-FFF2-40B4-BE49-F238E27FC236}">
                <a16:creationId xmlns:a16="http://schemas.microsoft.com/office/drawing/2014/main" id="{77BC928C-326D-4D8F-AF4A-F2D13DE7A89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179147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299508-867A-4051-9337-10E43E6E1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C00BCE24-CD55-43FA-94F1-491E4A00E135}"/>
              </a:ext>
            </a:extLst>
          </p:cNvPr>
          <p:cNvSpPr txBox="1"/>
          <p:nvPr/>
        </p:nvSpPr>
        <p:spPr>
          <a:xfrm>
            <a:off x="3203848" y="396116"/>
            <a:ext cx="5472609" cy="523220"/>
          </a:xfrm>
          <a:prstGeom prst="rect">
            <a:avLst/>
          </a:prstGeom>
          <a:noFill/>
        </p:spPr>
        <p:txBody>
          <a:bodyPr wrap="square" rtlCol="0">
            <a:spAutoFit/>
          </a:bodyPr>
          <a:lstStyle/>
          <a:p>
            <a:r>
              <a:rPr lang="en-GB" sz="2800" dirty="0">
                <a:solidFill>
                  <a:srgbClr val="E31B23"/>
                </a:solidFill>
                <a:latin typeface="+mj-lt"/>
              </a:rPr>
              <a:t>Fees</a:t>
            </a:r>
          </a:p>
        </p:txBody>
      </p:sp>
      <p:sp>
        <p:nvSpPr>
          <p:cNvPr id="6" name="TextBox 5">
            <a:extLst>
              <a:ext uri="{FF2B5EF4-FFF2-40B4-BE49-F238E27FC236}">
                <a16:creationId xmlns:a16="http://schemas.microsoft.com/office/drawing/2014/main" id="{AF7FDDDE-AA5B-4D3C-9AB6-3DEE7FEDF147}"/>
              </a:ext>
            </a:extLst>
          </p:cNvPr>
          <p:cNvSpPr txBox="1"/>
          <p:nvPr/>
        </p:nvSpPr>
        <p:spPr>
          <a:xfrm>
            <a:off x="3203848" y="987574"/>
            <a:ext cx="5616723" cy="3585597"/>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GB" sz="1600" dirty="0"/>
              <a:t>Fees paid to date deducted from the amount the family may have to show when submitting the visa application</a:t>
            </a:r>
          </a:p>
          <a:p>
            <a:pPr marL="285750" indent="-285750">
              <a:spcAft>
                <a:spcPts val="600"/>
              </a:spcAft>
              <a:buClr>
                <a:schemeClr val="tx1"/>
              </a:buClr>
              <a:buFont typeface="Arial" panose="020B0604020202020204" pitchFamily="34" charset="0"/>
              <a:buChar char="•"/>
            </a:pPr>
            <a:r>
              <a:rPr lang="en-GB" sz="1600" dirty="0"/>
              <a:t>Fee updates </a:t>
            </a:r>
            <a:r>
              <a:rPr lang="en-GB" sz="1600" dirty="0">
                <a:solidFill>
                  <a:srgbClr val="E31B23"/>
                </a:solidFill>
              </a:rPr>
              <a:t>can be added to CAS </a:t>
            </a:r>
            <a:r>
              <a:rPr lang="en-GB" sz="1600" dirty="0"/>
              <a:t>at any time up to point visa application is submitted</a:t>
            </a:r>
          </a:p>
          <a:p>
            <a:pPr marL="285750" indent="-285750">
              <a:spcAft>
                <a:spcPts val="600"/>
              </a:spcAft>
              <a:buClr>
                <a:schemeClr val="tx1"/>
              </a:buClr>
              <a:buFont typeface="Arial" panose="020B0604020202020204" pitchFamily="34" charset="0"/>
              <a:buChar char="•"/>
            </a:pPr>
            <a:r>
              <a:rPr lang="en-GB" sz="1600" dirty="0"/>
              <a:t>‘</a:t>
            </a:r>
            <a:r>
              <a:rPr lang="en-GB" sz="1600" dirty="0">
                <a:solidFill>
                  <a:srgbClr val="E31B23"/>
                </a:solidFill>
              </a:rPr>
              <a:t>Differential evidence</a:t>
            </a:r>
            <a:r>
              <a:rPr lang="en-GB" sz="1600" dirty="0"/>
              <a:t>’ vs ‘Non-differential evidence’ countries</a:t>
            </a:r>
          </a:p>
          <a:p>
            <a:pPr marL="285750" indent="-285750">
              <a:spcAft>
                <a:spcPts val="600"/>
              </a:spcAft>
              <a:buClr>
                <a:schemeClr val="tx1"/>
              </a:buClr>
              <a:buFont typeface="Arial" panose="020B0604020202020204" pitchFamily="34" charset="0"/>
              <a:buChar char="•"/>
            </a:pPr>
            <a:r>
              <a:rPr lang="en-GB" sz="1600" dirty="0"/>
              <a:t>CAS asks whether you are providing </a:t>
            </a:r>
            <a:r>
              <a:rPr lang="en-GB" sz="1600" dirty="0">
                <a:solidFill>
                  <a:srgbClr val="E31B23"/>
                </a:solidFill>
              </a:rPr>
              <a:t>accommodation</a:t>
            </a:r>
          </a:p>
          <a:p>
            <a:pPr marL="285750" indent="-285750">
              <a:spcAft>
                <a:spcPts val="600"/>
              </a:spcAft>
              <a:buClr>
                <a:schemeClr val="tx1"/>
              </a:buClr>
              <a:buFont typeface="Arial" panose="020B0604020202020204" pitchFamily="34" charset="0"/>
              <a:buChar char="•"/>
            </a:pPr>
            <a:r>
              <a:rPr lang="en-GB" sz="1600" dirty="0">
                <a:solidFill>
                  <a:srgbClr val="E31B23"/>
                </a:solidFill>
              </a:rPr>
              <a:t>Day pupils </a:t>
            </a:r>
            <a:r>
              <a:rPr lang="en-GB" sz="1600" dirty="0"/>
              <a:t>need additional funds calculated on the basis of their living arrangement:</a:t>
            </a:r>
          </a:p>
          <a:p>
            <a:pPr marL="742950" lvl="1" indent="-285750">
              <a:spcAft>
                <a:spcPts val="600"/>
              </a:spcAft>
              <a:buFont typeface="Courier New" panose="02070309020205020404" pitchFamily="49" charset="0"/>
              <a:buChar char="o"/>
            </a:pPr>
            <a:r>
              <a:rPr lang="en-GB" sz="1600" dirty="0"/>
              <a:t>Private foster care/close relative: £570pcm</a:t>
            </a:r>
          </a:p>
          <a:p>
            <a:pPr marL="742950" lvl="1" indent="-285750">
              <a:spcAft>
                <a:spcPts val="600"/>
              </a:spcAft>
              <a:buFont typeface="Courier New" panose="02070309020205020404" pitchFamily="49" charset="0"/>
              <a:buChar char="o"/>
            </a:pPr>
            <a:r>
              <a:rPr lang="en-GB" sz="1600" dirty="0"/>
              <a:t>With </a:t>
            </a:r>
            <a:r>
              <a:rPr lang="en-GB" sz="1600" i="1" dirty="0"/>
              <a:t>Parent of a Child Student</a:t>
            </a:r>
            <a:r>
              <a:rPr lang="en-GB" sz="1600" dirty="0"/>
              <a:t>: £1,560pcm (+ £625pcm for each additional child)</a:t>
            </a:r>
          </a:p>
          <a:p>
            <a:pPr marL="742950" lvl="1" indent="-285750">
              <a:spcAft>
                <a:spcPts val="600"/>
              </a:spcAft>
              <a:buFont typeface="Courier New" panose="02070309020205020404" pitchFamily="49" charset="0"/>
              <a:buChar char="o"/>
            </a:pPr>
            <a:r>
              <a:rPr lang="en-GB" sz="1600" dirty="0"/>
              <a:t>£1,023pcm if living ‘independently’ (£1,334 in London)</a:t>
            </a:r>
          </a:p>
        </p:txBody>
      </p:sp>
      <p:pic>
        <p:nvPicPr>
          <p:cNvPr id="9" name="Content Placeholder 5" descr="Logo&#10;&#10;Description automatically generated">
            <a:extLst>
              <a:ext uri="{FF2B5EF4-FFF2-40B4-BE49-F238E27FC236}">
                <a16:creationId xmlns:a16="http://schemas.microsoft.com/office/drawing/2014/main" id="{AE72329B-FCCE-4CC0-89F0-27B13515779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524328" y="4515966"/>
            <a:ext cx="1152128" cy="275080"/>
          </a:xfrm>
        </p:spPr>
      </p:pic>
    </p:spTree>
    <p:extLst>
      <p:ext uri="{BB962C8B-B14F-4D97-AF65-F5344CB8AC3E}">
        <p14:creationId xmlns:p14="http://schemas.microsoft.com/office/powerpoint/2010/main" val="42746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0222C8A-7389-449F-8569-AA05E0E7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04ACCC8-8C24-483D-B667-A3ED76290A7F}"/>
              </a:ext>
            </a:extLst>
          </p:cNvPr>
          <p:cNvSpPr txBox="1"/>
          <p:nvPr/>
        </p:nvSpPr>
        <p:spPr>
          <a:xfrm>
            <a:off x="2348753" y="1347614"/>
            <a:ext cx="4446494" cy="954107"/>
          </a:xfrm>
          <a:prstGeom prst="rect">
            <a:avLst/>
          </a:prstGeom>
          <a:noFill/>
        </p:spPr>
        <p:txBody>
          <a:bodyPr wrap="square" rtlCol="0">
            <a:spAutoFit/>
          </a:bodyPr>
          <a:lstStyle/>
          <a:p>
            <a:pPr algn="ctr"/>
            <a:r>
              <a:rPr lang="en-GB" sz="2800" dirty="0">
                <a:solidFill>
                  <a:srgbClr val="E31B23"/>
                </a:solidFill>
                <a:latin typeface="+mj-lt"/>
              </a:rPr>
              <a:t>Living arrangements and safeguarding</a:t>
            </a:r>
          </a:p>
        </p:txBody>
      </p:sp>
      <p:pic>
        <p:nvPicPr>
          <p:cNvPr id="7" name="Content Placeholder 5" descr="Logo&#10;&#10;Description automatically generated">
            <a:extLst>
              <a:ext uri="{FF2B5EF4-FFF2-40B4-BE49-F238E27FC236}">
                <a16:creationId xmlns:a16="http://schemas.microsoft.com/office/drawing/2014/main" id="{EEED3D38-17DB-43A0-96A5-54D3BCEB59F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43272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320814BC-C9C5-4248-812A-707DE5793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TextBox 10">
            <a:extLst>
              <a:ext uri="{FF2B5EF4-FFF2-40B4-BE49-F238E27FC236}">
                <a16:creationId xmlns:a16="http://schemas.microsoft.com/office/drawing/2014/main" id="{F16EFA1B-327B-4EBD-BF69-BA7B5B0C89D3}"/>
              </a:ext>
            </a:extLst>
          </p:cNvPr>
          <p:cNvSpPr txBox="1"/>
          <p:nvPr/>
        </p:nvSpPr>
        <p:spPr>
          <a:xfrm>
            <a:off x="2987824" y="497579"/>
            <a:ext cx="5184576" cy="523220"/>
          </a:xfrm>
          <a:prstGeom prst="rect">
            <a:avLst/>
          </a:prstGeom>
          <a:noFill/>
        </p:spPr>
        <p:txBody>
          <a:bodyPr wrap="square" rtlCol="0">
            <a:spAutoFit/>
          </a:bodyPr>
          <a:lstStyle/>
          <a:p>
            <a:pPr algn="r"/>
            <a:r>
              <a:rPr lang="en-GB" sz="2800" dirty="0">
                <a:solidFill>
                  <a:srgbClr val="E31B23"/>
                </a:solidFill>
                <a:latin typeface="+mj-lt"/>
              </a:rPr>
              <a:t>Care arrangements for children</a:t>
            </a:r>
          </a:p>
        </p:txBody>
      </p:sp>
      <p:sp>
        <p:nvSpPr>
          <p:cNvPr id="12" name="TextBox 11">
            <a:extLst>
              <a:ext uri="{FF2B5EF4-FFF2-40B4-BE49-F238E27FC236}">
                <a16:creationId xmlns:a16="http://schemas.microsoft.com/office/drawing/2014/main" id="{3B41931E-4B97-465D-9F71-B56E359D126B}"/>
              </a:ext>
            </a:extLst>
          </p:cNvPr>
          <p:cNvSpPr txBox="1"/>
          <p:nvPr/>
        </p:nvSpPr>
        <p:spPr>
          <a:xfrm>
            <a:off x="3491880" y="1203598"/>
            <a:ext cx="5184576" cy="3046988"/>
          </a:xfrm>
          <a:prstGeom prst="rect">
            <a:avLst/>
          </a:prstGeom>
          <a:noFill/>
        </p:spPr>
        <p:txBody>
          <a:bodyPr wrap="square" rtlCol="0">
            <a:spAutoFit/>
          </a:bodyPr>
          <a:lstStyle/>
          <a:p>
            <a:r>
              <a:rPr lang="en-GB" sz="1600" b="1" dirty="0">
                <a:solidFill>
                  <a:srgbClr val="E31B23"/>
                </a:solidFill>
              </a:rPr>
              <a:t>Student Sponsor Guidance (Document 2)</a:t>
            </a:r>
          </a:p>
          <a:p>
            <a:pPr marL="541338" indent="-541338"/>
            <a:r>
              <a:rPr lang="en-GB" sz="1600" dirty="0"/>
              <a:t>3.27	Sponsors who recruit a child under the age of 18 must ensure </a:t>
            </a:r>
            <a:r>
              <a:rPr lang="en-GB" sz="1600" b="1" dirty="0">
                <a:solidFill>
                  <a:srgbClr val="E31B23"/>
                </a:solidFill>
              </a:rPr>
              <a:t>suitable</a:t>
            </a:r>
            <a:r>
              <a:rPr lang="en-GB" sz="1600" dirty="0">
                <a:solidFill>
                  <a:srgbClr val="E31B23"/>
                </a:solidFill>
              </a:rPr>
              <a:t> </a:t>
            </a:r>
            <a:r>
              <a:rPr lang="en-GB" sz="1600" dirty="0"/>
              <a:t>care arrangements are in place for them in the UK. This must include arrangements for their:</a:t>
            </a:r>
          </a:p>
          <a:p>
            <a:pPr marL="1073150" lvl="3" indent="-273050"/>
            <a:r>
              <a:rPr lang="en-GB" sz="1600" dirty="0"/>
              <a:t>a.</a:t>
            </a:r>
            <a:r>
              <a:rPr lang="en-GB" sz="1600" dirty="0">
                <a:solidFill>
                  <a:schemeClr val="tx1">
                    <a:lumMod val="75000"/>
                    <a:lumOff val="25000"/>
                  </a:schemeClr>
                </a:solidFill>
              </a:rPr>
              <a:t>	</a:t>
            </a:r>
            <a:r>
              <a:rPr lang="en-GB" sz="1600" dirty="0">
                <a:solidFill>
                  <a:srgbClr val="E31B23"/>
                </a:solidFill>
              </a:rPr>
              <a:t>travel</a:t>
            </a:r>
            <a:r>
              <a:rPr lang="en-GB" sz="1600" dirty="0"/>
              <a:t>;</a:t>
            </a:r>
          </a:p>
          <a:p>
            <a:pPr marL="1073150" lvl="3" indent="-273050"/>
            <a:r>
              <a:rPr lang="en-GB" sz="1600" dirty="0"/>
              <a:t>b.	</a:t>
            </a:r>
            <a:r>
              <a:rPr lang="en-GB" sz="1600" dirty="0">
                <a:solidFill>
                  <a:srgbClr val="E31B23"/>
                </a:solidFill>
              </a:rPr>
              <a:t>reception</a:t>
            </a:r>
            <a:r>
              <a:rPr lang="en-GB" sz="1600" dirty="0"/>
              <a:t> when they arrive in the UK; and</a:t>
            </a:r>
          </a:p>
          <a:p>
            <a:pPr marL="1073150" lvl="3" indent="-273050"/>
            <a:r>
              <a:rPr lang="en-GB" sz="1600" dirty="0"/>
              <a:t>c.	</a:t>
            </a:r>
            <a:r>
              <a:rPr lang="en-GB" sz="1600" dirty="0">
                <a:solidFill>
                  <a:srgbClr val="E31B23"/>
                </a:solidFill>
              </a:rPr>
              <a:t>care</a:t>
            </a:r>
            <a:r>
              <a:rPr lang="en-GB" sz="1600" dirty="0"/>
              <a:t> </a:t>
            </a:r>
            <a:r>
              <a:rPr lang="en-GB" sz="1600" u="sng" dirty="0"/>
              <a:t>while in the UK</a:t>
            </a:r>
            <a:r>
              <a:rPr lang="en-GB" sz="1600" dirty="0"/>
              <a:t>.</a:t>
            </a:r>
          </a:p>
          <a:p>
            <a:pPr marL="541338" lvl="3" indent="-541338"/>
            <a:r>
              <a:rPr lang="en-GB" sz="1600" dirty="0"/>
              <a:t>2.8	Sponsors of a child under the age of 18 must keep a copy of the </a:t>
            </a:r>
            <a:r>
              <a:rPr lang="en-GB" sz="1600" dirty="0">
                <a:solidFill>
                  <a:srgbClr val="E31B23"/>
                </a:solidFill>
              </a:rPr>
              <a:t>letter</a:t>
            </a:r>
            <a:r>
              <a:rPr lang="en-GB" sz="1600" dirty="0"/>
              <a:t> from the child’s parents or legal guardian […] </a:t>
            </a:r>
            <a:r>
              <a:rPr lang="en-GB" sz="1600" dirty="0">
                <a:solidFill>
                  <a:srgbClr val="E31B23"/>
                </a:solidFill>
              </a:rPr>
              <a:t>consent</a:t>
            </a:r>
            <a:r>
              <a:rPr lang="en-GB" sz="1600" dirty="0"/>
              <a:t>[</a:t>
            </a:r>
            <a:r>
              <a:rPr lang="en-GB" sz="1600" dirty="0" err="1"/>
              <a:t>ing</a:t>
            </a:r>
            <a:r>
              <a:rPr lang="en-GB" sz="1600" dirty="0"/>
              <a:t>] to the […] application, travel, reception and care arrangements in the UK.</a:t>
            </a:r>
          </a:p>
        </p:txBody>
      </p:sp>
      <p:pic>
        <p:nvPicPr>
          <p:cNvPr id="13" name="Content Placeholder 5" descr="Logo&#10;&#10;Description automatically generated">
            <a:extLst>
              <a:ext uri="{FF2B5EF4-FFF2-40B4-BE49-F238E27FC236}">
                <a16:creationId xmlns:a16="http://schemas.microsoft.com/office/drawing/2014/main" id="{5E65FCFE-CE25-4DBC-A31D-075C2504F8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91695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33B1BC-2D45-4BF0-ABF9-797681775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4" y="0"/>
            <a:ext cx="9144000" cy="5143500"/>
          </a:xfrm>
          <a:prstGeom prst="rect">
            <a:avLst/>
          </a:prstGeom>
        </p:spPr>
      </p:pic>
      <p:sp>
        <p:nvSpPr>
          <p:cNvPr id="5" name="TextBox 4">
            <a:extLst>
              <a:ext uri="{FF2B5EF4-FFF2-40B4-BE49-F238E27FC236}">
                <a16:creationId xmlns:a16="http://schemas.microsoft.com/office/drawing/2014/main" id="{A9A7CBE1-A965-486F-8C45-97F03697AEFF}"/>
              </a:ext>
            </a:extLst>
          </p:cNvPr>
          <p:cNvSpPr txBox="1"/>
          <p:nvPr/>
        </p:nvSpPr>
        <p:spPr>
          <a:xfrm>
            <a:off x="395536" y="699542"/>
            <a:ext cx="5904656" cy="523220"/>
          </a:xfrm>
          <a:prstGeom prst="rect">
            <a:avLst/>
          </a:prstGeom>
          <a:noFill/>
        </p:spPr>
        <p:txBody>
          <a:bodyPr wrap="square" rtlCol="0">
            <a:spAutoFit/>
          </a:bodyPr>
          <a:lstStyle/>
          <a:p>
            <a:r>
              <a:rPr lang="en-GB" sz="2800" dirty="0">
                <a:solidFill>
                  <a:srgbClr val="E31B23"/>
                </a:solidFill>
                <a:latin typeface="+mj-lt"/>
              </a:rPr>
              <a:t>Permissible living arrangements</a:t>
            </a:r>
          </a:p>
        </p:txBody>
      </p:sp>
      <p:sp>
        <p:nvSpPr>
          <p:cNvPr id="6" name="TextBox 5">
            <a:extLst>
              <a:ext uri="{FF2B5EF4-FFF2-40B4-BE49-F238E27FC236}">
                <a16:creationId xmlns:a16="http://schemas.microsoft.com/office/drawing/2014/main" id="{59528C7E-255B-4D57-8FAB-F9F289045D06}"/>
              </a:ext>
            </a:extLst>
          </p:cNvPr>
          <p:cNvSpPr txBox="1"/>
          <p:nvPr/>
        </p:nvSpPr>
        <p:spPr>
          <a:xfrm>
            <a:off x="395536" y="3787175"/>
            <a:ext cx="7920880" cy="584775"/>
          </a:xfrm>
          <a:prstGeom prst="rect">
            <a:avLst/>
          </a:prstGeom>
          <a:noFill/>
        </p:spPr>
        <p:txBody>
          <a:bodyPr wrap="square" rtlCol="0">
            <a:spAutoFit/>
          </a:bodyPr>
          <a:lstStyle/>
          <a:p>
            <a:r>
              <a:rPr lang="en-GB" sz="1600" dirty="0"/>
              <a:t>NB: Financial requirements for visa application vary depending on living arrangement</a:t>
            </a:r>
          </a:p>
          <a:p>
            <a:r>
              <a:rPr lang="en-GB" sz="1600" dirty="0"/>
              <a:t>Parental consent required in all cases</a:t>
            </a:r>
          </a:p>
        </p:txBody>
      </p:sp>
      <p:pic>
        <p:nvPicPr>
          <p:cNvPr id="7" name="Content Placeholder 5" descr="Logo&#10;&#10;Description automatically generated">
            <a:extLst>
              <a:ext uri="{FF2B5EF4-FFF2-40B4-BE49-F238E27FC236}">
                <a16:creationId xmlns:a16="http://schemas.microsoft.com/office/drawing/2014/main" id="{499E5B99-7159-49DE-A0B2-DB6D8501964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
        <p:nvSpPr>
          <p:cNvPr id="8" name="Rectangle: Rounded Corners 7">
            <a:extLst>
              <a:ext uri="{FF2B5EF4-FFF2-40B4-BE49-F238E27FC236}">
                <a16:creationId xmlns:a16="http://schemas.microsoft.com/office/drawing/2014/main" id="{AEB4BA85-2300-46F9-A451-2412E62CEAED}"/>
              </a:ext>
            </a:extLst>
          </p:cNvPr>
          <p:cNvSpPr/>
          <p:nvPr/>
        </p:nvSpPr>
        <p:spPr bwMode="auto">
          <a:xfrm>
            <a:off x="1430651" y="1493839"/>
            <a:ext cx="1926214" cy="1008112"/>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1600" dirty="0">
                <a:solidFill>
                  <a:schemeClr val="bg1"/>
                </a:solidFill>
                <a:latin typeface="Calibri" pitchFamily="34" charset="0"/>
                <a:sym typeface="Times New Roman" pitchFamily="18" charset="0"/>
              </a:rPr>
              <a:t>Boarding</a:t>
            </a:r>
            <a:endParaRPr kumimoji="0" lang="en-GB" sz="2200" b="0" i="0" u="none" strike="noStrike" cap="none" normalizeH="0" baseline="0" dirty="0">
              <a:ln>
                <a:noFill/>
              </a:ln>
              <a:solidFill>
                <a:schemeClr val="bg1"/>
              </a:solidFill>
              <a:effectLst/>
              <a:latin typeface="Calibri" pitchFamily="34" charset="0"/>
              <a:sym typeface="Times New Roman" pitchFamily="18" charset="0"/>
            </a:endParaRPr>
          </a:p>
        </p:txBody>
      </p:sp>
      <p:sp>
        <p:nvSpPr>
          <p:cNvPr id="9" name="Rectangle: Rounded Corners 8">
            <a:extLst>
              <a:ext uri="{FF2B5EF4-FFF2-40B4-BE49-F238E27FC236}">
                <a16:creationId xmlns:a16="http://schemas.microsoft.com/office/drawing/2014/main" id="{08785A30-8F56-4AFB-8F44-9FCDFC10DDCE}"/>
              </a:ext>
            </a:extLst>
          </p:cNvPr>
          <p:cNvSpPr/>
          <p:nvPr/>
        </p:nvSpPr>
        <p:spPr bwMode="auto">
          <a:xfrm>
            <a:off x="3608893" y="1493839"/>
            <a:ext cx="1926214" cy="1008112"/>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1600" dirty="0">
                <a:solidFill>
                  <a:schemeClr val="bg1"/>
                </a:solidFill>
                <a:latin typeface="Calibri" pitchFamily="34" charset="0"/>
                <a:sym typeface="Times New Roman" pitchFamily="18" charset="0"/>
              </a:rPr>
              <a:t>With parent who holds a ‘Parent of a Child Student’ visa</a:t>
            </a:r>
            <a:endParaRPr kumimoji="0" lang="en-GB" sz="1600" b="0" i="0" u="none" strike="noStrike" cap="none" normalizeH="0" baseline="0" dirty="0">
              <a:ln>
                <a:noFill/>
              </a:ln>
              <a:solidFill>
                <a:schemeClr val="bg1"/>
              </a:solidFill>
              <a:effectLst/>
              <a:latin typeface="Calibri" pitchFamily="34" charset="0"/>
              <a:sym typeface="Times New Roman" pitchFamily="18" charset="0"/>
            </a:endParaRPr>
          </a:p>
        </p:txBody>
      </p:sp>
      <p:sp>
        <p:nvSpPr>
          <p:cNvPr id="10" name="Rectangle: Rounded Corners 9">
            <a:extLst>
              <a:ext uri="{FF2B5EF4-FFF2-40B4-BE49-F238E27FC236}">
                <a16:creationId xmlns:a16="http://schemas.microsoft.com/office/drawing/2014/main" id="{9E435A8B-A628-46B9-93D7-8E3DC9B878D0}"/>
              </a:ext>
            </a:extLst>
          </p:cNvPr>
          <p:cNvSpPr/>
          <p:nvPr/>
        </p:nvSpPr>
        <p:spPr bwMode="auto">
          <a:xfrm>
            <a:off x="4631706" y="2643758"/>
            <a:ext cx="1926214" cy="1008112"/>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1600" dirty="0">
                <a:solidFill>
                  <a:schemeClr val="bg1"/>
                </a:solidFill>
                <a:latin typeface="Calibri" pitchFamily="34" charset="0"/>
                <a:sym typeface="Times New Roman" pitchFamily="18" charset="0"/>
              </a:rPr>
              <a:t>With a close relative who is a UK resident</a:t>
            </a:r>
            <a:endParaRPr kumimoji="0" lang="en-GB" sz="1600" b="0" i="0" u="none" strike="noStrike" cap="none" normalizeH="0" baseline="0" dirty="0">
              <a:ln>
                <a:noFill/>
              </a:ln>
              <a:solidFill>
                <a:schemeClr val="bg1"/>
              </a:solidFill>
              <a:effectLst/>
              <a:latin typeface="Calibri" pitchFamily="34" charset="0"/>
              <a:sym typeface="Times New Roman" pitchFamily="18" charset="0"/>
            </a:endParaRPr>
          </a:p>
        </p:txBody>
      </p:sp>
      <p:sp>
        <p:nvSpPr>
          <p:cNvPr id="11" name="Rectangle: Rounded Corners 10">
            <a:extLst>
              <a:ext uri="{FF2B5EF4-FFF2-40B4-BE49-F238E27FC236}">
                <a16:creationId xmlns:a16="http://schemas.microsoft.com/office/drawing/2014/main" id="{03552ED5-903E-443A-9E47-1D22E46DF6BF}"/>
              </a:ext>
            </a:extLst>
          </p:cNvPr>
          <p:cNvSpPr/>
          <p:nvPr/>
        </p:nvSpPr>
        <p:spPr bwMode="auto">
          <a:xfrm>
            <a:off x="2549625" y="2643758"/>
            <a:ext cx="1926214" cy="1008112"/>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1600" dirty="0">
                <a:solidFill>
                  <a:schemeClr val="bg1"/>
                </a:solidFill>
                <a:latin typeface="Calibri" pitchFamily="34" charset="0"/>
                <a:sym typeface="Times New Roman" pitchFamily="18" charset="0"/>
              </a:rPr>
              <a:t>Independently </a:t>
            </a:r>
            <a:br>
              <a:rPr lang="en-GB" sz="1600" dirty="0">
                <a:solidFill>
                  <a:schemeClr val="bg1"/>
                </a:solidFill>
                <a:latin typeface="Calibri" pitchFamily="34" charset="0"/>
                <a:sym typeface="Times New Roman" pitchFamily="18" charset="0"/>
              </a:rPr>
            </a:br>
            <a:r>
              <a:rPr lang="en-GB" sz="1600" dirty="0">
                <a:solidFill>
                  <a:schemeClr val="bg1"/>
                </a:solidFill>
                <a:latin typeface="Calibri" pitchFamily="34" charset="0"/>
                <a:sym typeface="Times New Roman" pitchFamily="18" charset="0"/>
              </a:rPr>
              <a:t>(16+ only)</a:t>
            </a:r>
            <a:endParaRPr kumimoji="0" lang="en-GB" sz="1600" b="0" i="0" u="none" strike="noStrike" cap="none" normalizeH="0" baseline="0" dirty="0">
              <a:ln>
                <a:noFill/>
              </a:ln>
              <a:solidFill>
                <a:schemeClr val="bg1"/>
              </a:solidFill>
              <a:effectLst/>
              <a:latin typeface="Calibri" pitchFamily="34" charset="0"/>
              <a:sym typeface="Times New Roman" pitchFamily="18" charset="0"/>
            </a:endParaRPr>
          </a:p>
        </p:txBody>
      </p:sp>
      <p:sp>
        <p:nvSpPr>
          <p:cNvPr id="12" name="Rectangle: Rounded Corners 11">
            <a:extLst>
              <a:ext uri="{FF2B5EF4-FFF2-40B4-BE49-F238E27FC236}">
                <a16:creationId xmlns:a16="http://schemas.microsoft.com/office/drawing/2014/main" id="{BD80582E-157D-4A13-80BF-5BCF6F0A0DC2}"/>
              </a:ext>
            </a:extLst>
          </p:cNvPr>
          <p:cNvSpPr/>
          <p:nvPr/>
        </p:nvSpPr>
        <p:spPr bwMode="auto">
          <a:xfrm>
            <a:off x="467544" y="2675537"/>
            <a:ext cx="1926214" cy="1008112"/>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GB" sz="1600" dirty="0">
                <a:solidFill>
                  <a:schemeClr val="bg1"/>
                </a:solidFill>
                <a:latin typeface="Calibri" pitchFamily="34" charset="0"/>
                <a:sym typeface="Times New Roman" pitchFamily="18" charset="0"/>
              </a:rPr>
              <a:t>In a private foster care arrangement</a:t>
            </a:r>
            <a:endParaRPr kumimoji="0" lang="en-GB" sz="1600" b="0" i="0" u="none" strike="noStrike" cap="none" normalizeH="0" baseline="0" dirty="0">
              <a:ln>
                <a:noFill/>
              </a:ln>
              <a:solidFill>
                <a:schemeClr val="bg1"/>
              </a:solidFill>
              <a:effectLst/>
              <a:latin typeface="Calibri" pitchFamily="34" charset="0"/>
              <a:sym typeface="Times New Roman" pitchFamily="18" charset="0"/>
            </a:endParaRPr>
          </a:p>
        </p:txBody>
      </p:sp>
    </p:spTree>
    <p:extLst>
      <p:ext uri="{BB962C8B-B14F-4D97-AF65-F5344CB8AC3E}">
        <p14:creationId xmlns:p14="http://schemas.microsoft.com/office/powerpoint/2010/main" val="270099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hart&#10;&#10;Description automatically generated">
            <a:extLst>
              <a:ext uri="{FF2B5EF4-FFF2-40B4-BE49-F238E27FC236}">
                <a16:creationId xmlns:a16="http://schemas.microsoft.com/office/drawing/2014/main" id="{E626E30B-705F-4998-B4D1-9C0869201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0"/>
            <a:ext cx="9865096" cy="5143500"/>
          </a:xfrm>
          <a:prstGeom prst="rect">
            <a:avLst/>
          </a:prstGeom>
        </p:spPr>
      </p:pic>
      <p:sp>
        <p:nvSpPr>
          <p:cNvPr id="2" name="TPQuestion" title="Question Text">
            <a:extLst>
              <a:ext uri="{FF2B5EF4-FFF2-40B4-BE49-F238E27FC236}">
                <a16:creationId xmlns:a16="http://schemas.microsoft.com/office/drawing/2014/main" id="{B418B853-EB6B-490E-A0B0-B132EFCF45A1}"/>
              </a:ext>
            </a:extLst>
          </p:cNvPr>
          <p:cNvSpPr>
            <a:spLocks noGrp="1"/>
          </p:cNvSpPr>
          <p:nvPr>
            <p:ph type="title"/>
          </p:nvPr>
        </p:nvSpPr>
        <p:spPr>
          <a:xfrm>
            <a:off x="259944" y="828948"/>
            <a:ext cx="5112568" cy="374650"/>
          </a:xfrm>
        </p:spPr>
        <p:txBody>
          <a:bodyPr/>
          <a:lstStyle/>
          <a:p>
            <a:pPr algn="l"/>
            <a:r>
              <a:rPr lang="en-GB" sz="2000" b="0" dirty="0">
                <a:solidFill>
                  <a:srgbClr val="E31B23"/>
                </a:solidFill>
              </a:rPr>
              <a:t>But before we get started, please tell us about yourself and your school…</a:t>
            </a:r>
          </a:p>
        </p:txBody>
      </p:sp>
      <p:sp>
        <p:nvSpPr>
          <p:cNvPr id="3" name="TPAnswers" title="Answer Text">
            <a:extLst>
              <a:ext uri="{FF2B5EF4-FFF2-40B4-BE49-F238E27FC236}">
                <a16:creationId xmlns:a16="http://schemas.microsoft.com/office/drawing/2014/main" id="{498943B4-76E7-4847-893C-1154CF41F4E3}"/>
              </a:ext>
            </a:extLst>
          </p:cNvPr>
          <p:cNvSpPr>
            <a:spLocks noGrp="1"/>
          </p:cNvSpPr>
          <p:nvPr>
            <p:ph type="body" idx="1"/>
            <p:custDataLst>
              <p:tags r:id="rId2"/>
            </p:custDataLst>
          </p:nvPr>
        </p:nvSpPr>
        <p:spPr>
          <a:xfrm>
            <a:off x="259944" y="1839816"/>
            <a:ext cx="4960128" cy="1596030"/>
          </a:xfrm>
        </p:spPr>
        <p:txBody>
          <a:bodyPr/>
          <a:lstStyle/>
          <a:p>
            <a:pPr marL="360363" indent="-360363">
              <a:buFont typeface="Arial" panose="020B0604020202020204" pitchFamily="34" charset="0"/>
              <a:buChar char="•"/>
            </a:pPr>
            <a:r>
              <a:rPr lang="en-GB" sz="1800" dirty="0"/>
              <a:t>Which school are you from?</a:t>
            </a:r>
          </a:p>
          <a:p>
            <a:pPr marL="360363" indent="-360363">
              <a:buFont typeface="Arial" panose="020B0604020202020204" pitchFamily="34" charset="0"/>
              <a:buChar char="•"/>
            </a:pPr>
            <a:r>
              <a:rPr lang="en-GB" sz="1800" dirty="0"/>
              <a:t>What’s your role?</a:t>
            </a:r>
          </a:p>
          <a:p>
            <a:pPr marL="360363" indent="-360363">
              <a:buFont typeface="Arial" panose="020B0604020202020204" pitchFamily="34" charset="0"/>
              <a:buChar char="•"/>
            </a:pPr>
            <a:r>
              <a:rPr lang="en-GB" sz="1800" dirty="0"/>
              <a:t>Do you sponsor day pupils, or boarders, or both?</a:t>
            </a:r>
          </a:p>
          <a:p>
            <a:pPr marL="360363" indent="-360363">
              <a:buFont typeface="Arial" panose="020B0604020202020204" pitchFamily="34" charset="0"/>
              <a:buChar char="•"/>
            </a:pPr>
            <a:r>
              <a:rPr lang="en-GB" sz="1800" dirty="0"/>
              <a:t>Roughly how many CAS does your school assign every year?</a:t>
            </a:r>
          </a:p>
        </p:txBody>
      </p:sp>
      <p:sp>
        <p:nvSpPr>
          <p:cNvPr id="4" name="TPPolling" title="Polling Shape">
            <a:extLst>
              <a:ext uri="{FF2B5EF4-FFF2-40B4-BE49-F238E27FC236}">
                <a16:creationId xmlns:a16="http://schemas.microsoft.com/office/drawing/2014/main" id="{FC2ADE0F-8799-4737-B180-E4148BCC9CD9}"/>
              </a:ext>
            </a:extLst>
          </p:cNvPr>
          <p:cNvSpPr/>
          <p:nvPr/>
        </p:nvSpPr>
        <p:spPr bwMode="auto">
          <a:xfrm>
            <a:off x="0" y="0"/>
            <a:ext cx="12700" cy="12700"/>
          </a:xfrm>
          <a:prstGeom prst="rect">
            <a:avLst/>
          </a:prstGeom>
          <a:solidFill>
            <a:srgbClr val="00CC99">
              <a:alpha val="10000"/>
            </a:srgbClr>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rgbClr val="000000"/>
              </a:solidFill>
              <a:effectLst/>
              <a:latin typeface="Calibri" pitchFamily="34" charset="0"/>
              <a:sym typeface="Times New Roman" pitchFamily="18" charset="0"/>
            </a:endParaRPr>
          </a:p>
        </p:txBody>
      </p:sp>
      <p:pic>
        <p:nvPicPr>
          <p:cNvPr id="7" name="Content Placeholder 5" descr="Logo&#10;&#10;Description automatically generated">
            <a:extLst>
              <a:ext uri="{FF2B5EF4-FFF2-40B4-BE49-F238E27FC236}">
                <a16:creationId xmlns:a16="http://schemas.microsoft.com/office/drawing/2014/main" id="{B3DD5DEF-C96C-4303-952B-7417B120E9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67544" y="4528918"/>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0081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87A065AF-24CD-4915-89AB-51BE758C4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29895D20-3007-4CD0-AE4A-EEFA3659058C}"/>
              </a:ext>
            </a:extLst>
          </p:cNvPr>
          <p:cNvSpPr txBox="1"/>
          <p:nvPr/>
        </p:nvSpPr>
        <p:spPr>
          <a:xfrm>
            <a:off x="473714" y="674494"/>
            <a:ext cx="4962382" cy="523220"/>
          </a:xfrm>
          <a:prstGeom prst="rect">
            <a:avLst/>
          </a:prstGeom>
          <a:noFill/>
        </p:spPr>
        <p:txBody>
          <a:bodyPr wrap="square" rtlCol="0">
            <a:spAutoFit/>
          </a:bodyPr>
          <a:lstStyle/>
          <a:p>
            <a:r>
              <a:rPr lang="en-GB" sz="2800" i="1" dirty="0">
                <a:solidFill>
                  <a:srgbClr val="E31B23"/>
                </a:solidFill>
                <a:latin typeface="+mj-lt"/>
              </a:rPr>
              <a:t>Parent of a Child Student </a:t>
            </a:r>
            <a:r>
              <a:rPr lang="en-GB" sz="2800" dirty="0">
                <a:solidFill>
                  <a:srgbClr val="E31B23"/>
                </a:solidFill>
                <a:latin typeface="+mj-lt"/>
              </a:rPr>
              <a:t>visa</a:t>
            </a:r>
          </a:p>
        </p:txBody>
      </p:sp>
      <p:sp>
        <p:nvSpPr>
          <p:cNvPr id="6" name="TextBox 5">
            <a:extLst>
              <a:ext uri="{FF2B5EF4-FFF2-40B4-BE49-F238E27FC236}">
                <a16:creationId xmlns:a16="http://schemas.microsoft.com/office/drawing/2014/main" id="{0227009D-E152-4527-B5C4-53889DD99EBC}"/>
              </a:ext>
            </a:extLst>
          </p:cNvPr>
          <p:cNvSpPr txBox="1"/>
          <p:nvPr/>
        </p:nvSpPr>
        <p:spPr>
          <a:xfrm>
            <a:off x="467544" y="1347614"/>
            <a:ext cx="5544616" cy="229293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Can be granted to </a:t>
            </a:r>
            <a:r>
              <a:rPr lang="en-GB" sz="1600" dirty="0">
                <a:solidFill>
                  <a:srgbClr val="E31B23"/>
                </a:solidFill>
              </a:rPr>
              <a:t>one parent </a:t>
            </a:r>
            <a:r>
              <a:rPr lang="en-GB" sz="1600" dirty="0"/>
              <a:t>where they have a child attending a UK independent school as a day pupil</a:t>
            </a:r>
          </a:p>
          <a:p>
            <a:pPr marL="285750" indent="-285750">
              <a:spcAft>
                <a:spcPts val="600"/>
              </a:spcAft>
              <a:buFont typeface="Arial" panose="020B0604020202020204" pitchFamily="34" charset="0"/>
              <a:buChar char="•"/>
            </a:pPr>
            <a:r>
              <a:rPr lang="en-GB" sz="1600" dirty="0"/>
              <a:t>Must be at least one child under the age of </a:t>
            </a:r>
            <a:r>
              <a:rPr lang="en-GB" sz="1600" dirty="0">
                <a:solidFill>
                  <a:srgbClr val="E31B23"/>
                </a:solidFill>
              </a:rPr>
              <a:t>12</a:t>
            </a:r>
            <a:r>
              <a:rPr lang="en-GB" sz="1600" dirty="0"/>
              <a:t> attending a </a:t>
            </a:r>
            <a:r>
              <a:rPr lang="en-GB" sz="1600" dirty="0">
                <a:solidFill>
                  <a:srgbClr val="E31B23"/>
                </a:solidFill>
              </a:rPr>
              <a:t>day school</a:t>
            </a:r>
          </a:p>
          <a:p>
            <a:pPr marL="285750" indent="-285750">
              <a:spcAft>
                <a:spcPts val="600"/>
              </a:spcAft>
              <a:buFont typeface="Arial" panose="020B0604020202020204" pitchFamily="34" charset="0"/>
              <a:buChar char="•"/>
            </a:pPr>
            <a:r>
              <a:rPr lang="en-GB" sz="1600" dirty="0"/>
              <a:t>Older siblings can continue to live with the parent while they hold this visa</a:t>
            </a:r>
          </a:p>
          <a:p>
            <a:pPr marL="285750" indent="-285750">
              <a:spcAft>
                <a:spcPts val="600"/>
              </a:spcAft>
              <a:buFont typeface="Arial" panose="020B0604020202020204" pitchFamily="34" charset="0"/>
              <a:buChar char="•"/>
            </a:pPr>
            <a:r>
              <a:rPr lang="en-GB" sz="1600" dirty="0"/>
              <a:t>Never too early to start thinking about what alternative living arrangements will be in place once youngest child turns 12</a:t>
            </a:r>
          </a:p>
        </p:txBody>
      </p:sp>
      <p:pic>
        <p:nvPicPr>
          <p:cNvPr id="7" name="Content Placeholder 5" descr="Logo&#10;&#10;Description automatically generated">
            <a:extLst>
              <a:ext uri="{FF2B5EF4-FFF2-40B4-BE49-F238E27FC236}">
                <a16:creationId xmlns:a16="http://schemas.microsoft.com/office/drawing/2014/main" id="{BDB6DDF4-A4A0-4832-8047-17A45B51A7BF}"/>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141355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urface chart&#10;&#10;Description automatically generated">
            <a:extLst>
              <a:ext uri="{FF2B5EF4-FFF2-40B4-BE49-F238E27FC236}">
                <a16:creationId xmlns:a16="http://schemas.microsoft.com/office/drawing/2014/main" id="{20198596-7ED6-45CC-919E-5A381B6DE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F169B2BE-4019-41E1-AF96-1D5186489908}"/>
              </a:ext>
            </a:extLst>
          </p:cNvPr>
          <p:cNvSpPr txBox="1"/>
          <p:nvPr/>
        </p:nvSpPr>
        <p:spPr>
          <a:xfrm>
            <a:off x="2627784" y="339502"/>
            <a:ext cx="6048672" cy="523220"/>
          </a:xfrm>
          <a:prstGeom prst="rect">
            <a:avLst/>
          </a:prstGeom>
          <a:noFill/>
        </p:spPr>
        <p:txBody>
          <a:bodyPr wrap="square" rtlCol="0">
            <a:spAutoFit/>
          </a:bodyPr>
          <a:lstStyle/>
          <a:p>
            <a:r>
              <a:rPr lang="en-GB" sz="2800" dirty="0">
                <a:solidFill>
                  <a:srgbClr val="E31B23"/>
                </a:solidFill>
                <a:latin typeface="+mj-lt"/>
              </a:rPr>
              <a:t>Close Relatives and Private Fostering</a:t>
            </a:r>
          </a:p>
        </p:txBody>
      </p:sp>
      <p:sp>
        <p:nvSpPr>
          <p:cNvPr id="9" name="TextBox 8">
            <a:extLst>
              <a:ext uri="{FF2B5EF4-FFF2-40B4-BE49-F238E27FC236}">
                <a16:creationId xmlns:a16="http://schemas.microsoft.com/office/drawing/2014/main" id="{3691854E-C12E-4BEE-977C-E6ABFDD9DB3F}"/>
              </a:ext>
            </a:extLst>
          </p:cNvPr>
          <p:cNvSpPr txBox="1"/>
          <p:nvPr/>
        </p:nvSpPr>
        <p:spPr>
          <a:xfrm>
            <a:off x="2627784" y="948885"/>
            <a:ext cx="6048672" cy="32624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Carer must be </a:t>
            </a:r>
            <a:r>
              <a:rPr lang="en-GB" sz="1600" dirty="0">
                <a:solidFill>
                  <a:srgbClr val="E31B23"/>
                </a:solidFill>
              </a:rPr>
              <a:t>over 18 </a:t>
            </a:r>
            <a:r>
              <a:rPr lang="en-GB" sz="1600" b="1" dirty="0"/>
              <a:t>and</a:t>
            </a:r>
            <a:r>
              <a:rPr lang="en-GB" sz="1600" dirty="0"/>
              <a:t> “</a:t>
            </a:r>
            <a:r>
              <a:rPr lang="en-GB" sz="1600" dirty="0">
                <a:solidFill>
                  <a:srgbClr val="E31B23"/>
                </a:solidFill>
              </a:rPr>
              <a:t>settled</a:t>
            </a:r>
            <a:r>
              <a:rPr lang="en-GB" sz="1600" dirty="0"/>
              <a:t>”</a:t>
            </a:r>
          </a:p>
          <a:p>
            <a:pPr marL="285750" indent="-285750">
              <a:spcAft>
                <a:spcPts val="600"/>
              </a:spcAft>
              <a:buFont typeface="Arial" panose="020B0604020202020204" pitchFamily="34" charset="0"/>
              <a:buChar char="•"/>
            </a:pPr>
            <a:r>
              <a:rPr lang="en-GB" sz="1600" dirty="0"/>
              <a:t>Close relative = grandparent or step-parent; brother or sister; uncle (brother / half-brother of parent) or aunt (sister / half-sister of the child’s parent)</a:t>
            </a:r>
          </a:p>
          <a:p>
            <a:pPr marL="285750" indent="-285750">
              <a:spcAft>
                <a:spcPts val="600"/>
              </a:spcAft>
              <a:buFont typeface="Arial" panose="020B0604020202020204" pitchFamily="34" charset="0"/>
              <a:buChar char="•"/>
            </a:pPr>
            <a:r>
              <a:rPr lang="en-GB" sz="1600" dirty="0"/>
              <a:t>Private fostering arrangement to be notified to LA before visa application and LA must acknowledge; school to notify LA when child arrives in UK or if the arrangement begins after arrival in the UK</a:t>
            </a:r>
          </a:p>
          <a:p>
            <a:pPr marL="285750" indent="-285750">
              <a:spcAft>
                <a:spcPts val="600"/>
              </a:spcAft>
              <a:buFont typeface="Arial" panose="020B0604020202020204" pitchFamily="34" charset="0"/>
              <a:buChar char="•"/>
            </a:pPr>
            <a:r>
              <a:rPr lang="en-GB" sz="1600" dirty="0"/>
              <a:t>Carer must provide a “</a:t>
            </a:r>
            <a:r>
              <a:rPr lang="en-GB" sz="1600" dirty="0">
                <a:solidFill>
                  <a:srgbClr val="E31B23"/>
                </a:solidFill>
              </a:rPr>
              <a:t>letter of undertaking</a:t>
            </a:r>
            <a:r>
              <a:rPr lang="en-GB" sz="1600" dirty="0"/>
              <a:t>” for visa application</a:t>
            </a:r>
          </a:p>
          <a:p>
            <a:pPr marL="2155825" lvl="6">
              <a:spcAft>
                <a:spcPts val="600"/>
              </a:spcAft>
            </a:pPr>
            <a:r>
              <a:rPr lang="en-GB" sz="1400" b="1" dirty="0"/>
              <a:t>NB: Private fostering arrangements may have arisen during lockdown if boarders stayed with educational guardians for 28+ days</a:t>
            </a:r>
          </a:p>
        </p:txBody>
      </p:sp>
      <p:pic>
        <p:nvPicPr>
          <p:cNvPr id="10" name="Content Placeholder 5" descr="Logo&#10;&#10;Description automatically generated">
            <a:extLst>
              <a:ext uri="{FF2B5EF4-FFF2-40B4-BE49-F238E27FC236}">
                <a16:creationId xmlns:a16="http://schemas.microsoft.com/office/drawing/2014/main" id="{D435A05A-EC8E-4269-B14B-130ABFB23D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96577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DEC9EAA-376E-4363-9122-0EBF2CA50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0FDAB028-CD08-4C9F-A4AF-543066E726F3}"/>
              </a:ext>
            </a:extLst>
          </p:cNvPr>
          <p:cNvSpPr txBox="1"/>
          <p:nvPr/>
        </p:nvSpPr>
        <p:spPr>
          <a:xfrm>
            <a:off x="395536" y="411510"/>
            <a:ext cx="4446494" cy="954107"/>
          </a:xfrm>
          <a:prstGeom prst="rect">
            <a:avLst/>
          </a:prstGeom>
          <a:noFill/>
        </p:spPr>
        <p:txBody>
          <a:bodyPr wrap="square" rtlCol="0">
            <a:spAutoFit/>
          </a:bodyPr>
          <a:lstStyle/>
          <a:p>
            <a:r>
              <a:rPr lang="en-GB" sz="2800" dirty="0">
                <a:solidFill>
                  <a:srgbClr val="E31B23"/>
                </a:solidFill>
                <a:latin typeface="+mj-lt"/>
              </a:rPr>
              <a:t>Specific child safeguarding duties</a:t>
            </a:r>
          </a:p>
        </p:txBody>
      </p:sp>
      <p:sp>
        <p:nvSpPr>
          <p:cNvPr id="6" name="TextBox 5">
            <a:extLst>
              <a:ext uri="{FF2B5EF4-FFF2-40B4-BE49-F238E27FC236}">
                <a16:creationId xmlns:a16="http://schemas.microsoft.com/office/drawing/2014/main" id="{48C21B42-B232-421B-A2C3-0F6825649834}"/>
              </a:ext>
            </a:extLst>
          </p:cNvPr>
          <p:cNvSpPr txBox="1"/>
          <p:nvPr/>
        </p:nvSpPr>
        <p:spPr>
          <a:xfrm>
            <a:off x="395536" y="1346839"/>
            <a:ext cx="5472608" cy="3046988"/>
          </a:xfrm>
          <a:prstGeom prst="rect">
            <a:avLst/>
          </a:prstGeom>
          <a:noFill/>
        </p:spPr>
        <p:txBody>
          <a:bodyPr wrap="square" rtlCol="0">
            <a:spAutoFit/>
          </a:bodyPr>
          <a:lstStyle/>
          <a:p>
            <a:r>
              <a:rPr lang="en-GB" sz="1600" dirty="0"/>
              <a:t>“A sponsor which sponsors children to study in the UK under the Child Student route must ensure that:</a:t>
            </a:r>
          </a:p>
          <a:p>
            <a:pPr marL="285750" indent="-285750">
              <a:buClr>
                <a:schemeClr val="tx1"/>
              </a:buClr>
              <a:buFont typeface="Arial" panose="020B0604020202020204" pitchFamily="34" charset="0"/>
              <a:buChar char="•"/>
            </a:pPr>
            <a:r>
              <a:rPr lang="en-GB" sz="1600" b="1" dirty="0"/>
              <a:t>appropriate policies and procedures </a:t>
            </a:r>
            <a:r>
              <a:rPr lang="en-GB" sz="1600" dirty="0"/>
              <a:t>are in place to ensure the </a:t>
            </a:r>
            <a:r>
              <a:rPr lang="en-GB" sz="1600" dirty="0">
                <a:solidFill>
                  <a:srgbClr val="E31B23"/>
                </a:solidFill>
              </a:rPr>
              <a:t>safety, wellbeing and protection from exploitation</a:t>
            </a:r>
            <a:r>
              <a:rPr lang="en-GB" sz="1600" dirty="0"/>
              <a:t> of the children which it sponsors</a:t>
            </a:r>
          </a:p>
          <a:p>
            <a:pPr marL="285750" indent="-285750">
              <a:buClr>
                <a:schemeClr val="tx1"/>
              </a:buClr>
              <a:buFont typeface="Arial" panose="020B0604020202020204" pitchFamily="34" charset="0"/>
              <a:buChar char="•"/>
            </a:pPr>
            <a:r>
              <a:rPr lang="en-GB" sz="1600" dirty="0"/>
              <a:t>where a Child Student is [a day pupil], their </a:t>
            </a:r>
            <a:r>
              <a:rPr lang="en-GB" sz="1600" dirty="0">
                <a:solidFill>
                  <a:srgbClr val="E31B23"/>
                </a:solidFill>
              </a:rPr>
              <a:t>living arrangements meet the requirements of the route</a:t>
            </a:r>
          </a:p>
          <a:p>
            <a:pPr marL="285750" indent="-285750">
              <a:buClr>
                <a:schemeClr val="tx1"/>
              </a:buClr>
              <a:buFont typeface="Arial" panose="020B0604020202020204" pitchFamily="34" charset="0"/>
              <a:buChar char="•"/>
            </a:pPr>
            <a:r>
              <a:rPr lang="en-GB" sz="1600" dirty="0">
                <a:solidFill>
                  <a:srgbClr val="E31B23"/>
                </a:solidFill>
              </a:rPr>
              <a:t>sites </a:t>
            </a:r>
            <a:r>
              <a:rPr lang="en-GB" sz="1600" dirty="0"/>
              <a:t>at which children will be taught or accommodated </a:t>
            </a:r>
            <a:r>
              <a:rPr lang="en-GB" sz="1600" dirty="0">
                <a:solidFill>
                  <a:srgbClr val="E31B23"/>
                </a:solidFill>
              </a:rPr>
              <a:t>meet all legally required standards</a:t>
            </a:r>
            <a:r>
              <a:rPr lang="en-GB" sz="1600" dirty="0"/>
              <a:t> for those purposes</a:t>
            </a:r>
          </a:p>
          <a:p>
            <a:pPr marL="285750" indent="-285750">
              <a:buClr>
                <a:schemeClr val="tx1"/>
              </a:buClr>
              <a:buFont typeface="Arial" panose="020B0604020202020204" pitchFamily="34" charset="0"/>
              <a:buChar char="•"/>
            </a:pPr>
            <a:r>
              <a:rPr lang="en-GB" sz="1600" dirty="0"/>
              <a:t>all staff who come into contact with the children have a </a:t>
            </a:r>
            <a:r>
              <a:rPr lang="en-GB" sz="1600" dirty="0">
                <a:solidFill>
                  <a:srgbClr val="E31B23"/>
                </a:solidFill>
              </a:rPr>
              <a:t>current</a:t>
            </a:r>
            <a:r>
              <a:rPr lang="en-GB" sz="1600" dirty="0"/>
              <a:t> enhanced Disclosure and Barring Check (England and Wales) […]”</a:t>
            </a:r>
          </a:p>
        </p:txBody>
      </p:sp>
      <p:pic>
        <p:nvPicPr>
          <p:cNvPr id="7" name="Content Placeholder 5" descr="Logo&#10;&#10;Description automatically generated">
            <a:extLst>
              <a:ext uri="{FF2B5EF4-FFF2-40B4-BE49-F238E27FC236}">
                <a16:creationId xmlns:a16="http://schemas.microsoft.com/office/drawing/2014/main" id="{95CEDD0F-917F-4D26-AB03-BAC2E92D893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pic>
        <p:nvPicPr>
          <p:cNvPr id="2" name="Picture 1">
            <a:extLst>
              <a:ext uri="{FF2B5EF4-FFF2-40B4-BE49-F238E27FC236}">
                <a16:creationId xmlns:a16="http://schemas.microsoft.com/office/drawing/2014/main" id="{523DD701-84BB-D135-F42B-952A261544FD}"/>
              </a:ext>
            </a:extLst>
          </p:cNvPr>
          <p:cNvPicPr>
            <a:picLocks noChangeAspect="1"/>
          </p:cNvPicPr>
          <p:nvPr/>
        </p:nvPicPr>
        <p:blipFill>
          <a:blip r:embed="rId4"/>
          <a:stretch>
            <a:fillRect/>
          </a:stretch>
        </p:blipFill>
        <p:spPr>
          <a:xfrm>
            <a:off x="5861077" y="1364435"/>
            <a:ext cx="3140148" cy="1855387"/>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041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73D41E-86A8-4FDF-9D7D-B614E19D2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0"/>
            <a:ext cx="8460432" cy="5143500"/>
          </a:xfrm>
          <a:prstGeom prst="rect">
            <a:avLst/>
          </a:prstGeom>
        </p:spPr>
      </p:pic>
      <p:sp>
        <p:nvSpPr>
          <p:cNvPr id="5" name="TextBox 4">
            <a:extLst>
              <a:ext uri="{FF2B5EF4-FFF2-40B4-BE49-F238E27FC236}">
                <a16:creationId xmlns:a16="http://schemas.microsoft.com/office/drawing/2014/main" id="{12E223D2-FF50-409F-AEB0-3305E802F629}"/>
              </a:ext>
            </a:extLst>
          </p:cNvPr>
          <p:cNvSpPr txBox="1"/>
          <p:nvPr/>
        </p:nvSpPr>
        <p:spPr>
          <a:xfrm>
            <a:off x="395536" y="267494"/>
            <a:ext cx="6624736" cy="523220"/>
          </a:xfrm>
          <a:prstGeom prst="rect">
            <a:avLst/>
          </a:prstGeom>
          <a:noFill/>
        </p:spPr>
        <p:txBody>
          <a:bodyPr wrap="square" rtlCol="0">
            <a:spAutoFit/>
          </a:bodyPr>
          <a:lstStyle/>
          <a:p>
            <a:r>
              <a:rPr lang="en-GB" sz="2800" dirty="0">
                <a:solidFill>
                  <a:srgbClr val="E31B23"/>
                </a:solidFill>
                <a:latin typeface="+mj-lt"/>
              </a:rPr>
              <a:t>Appropriate policies and procedures</a:t>
            </a:r>
          </a:p>
        </p:txBody>
      </p:sp>
      <p:sp>
        <p:nvSpPr>
          <p:cNvPr id="6" name="TextBox 5">
            <a:extLst>
              <a:ext uri="{FF2B5EF4-FFF2-40B4-BE49-F238E27FC236}">
                <a16:creationId xmlns:a16="http://schemas.microsoft.com/office/drawing/2014/main" id="{8F750D6C-DB96-44A5-8A93-AB0D0546E9A6}"/>
              </a:ext>
            </a:extLst>
          </p:cNvPr>
          <p:cNvSpPr txBox="1"/>
          <p:nvPr/>
        </p:nvSpPr>
        <p:spPr>
          <a:xfrm>
            <a:off x="395536" y="987574"/>
            <a:ext cx="7560840" cy="3416320"/>
          </a:xfrm>
          <a:prstGeom prst="rect">
            <a:avLst/>
          </a:prstGeom>
          <a:noFill/>
        </p:spPr>
        <p:txBody>
          <a:bodyPr wrap="square" rtlCol="0">
            <a:spAutoFit/>
          </a:bodyPr>
          <a:lstStyle/>
          <a:p>
            <a:pPr>
              <a:spcAft>
                <a:spcPts val="1200"/>
              </a:spcAft>
            </a:pPr>
            <a:r>
              <a:rPr lang="en-GB" sz="1600" b="1" dirty="0"/>
              <a:t>Points to consider including in school policies</a:t>
            </a:r>
          </a:p>
          <a:p>
            <a:pPr marL="285750" indent="-285750">
              <a:spcAft>
                <a:spcPts val="1200"/>
              </a:spcAft>
              <a:buClr>
                <a:schemeClr val="tx1"/>
              </a:buClr>
              <a:buFont typeface="Arial" panose="020B0604020202020204" pitchFamily="34" charset="0"/>
              <a:buChar char="•"/>
            </a:pPr>
            <a:r>
              <a:rPr lang="en-GB" sz="1600" dirty="0"/>
              <a:t>Recognise possibility that ‘bad actors’ might try to exploit your licence for trafficking/ </a:t>
            </a:r>
            <a:r>
              <a:rPr lang="en-GB" sz="1600" dirty="0">
                <a:solidFill>
                  <a:srgbClr val="E31B23"/>
                </a:solidFill>
              </a:rPr>
              <a:t>exploitation</a:t>
            </a:r>
            <a:r>
              <a:rPr lang="en-GB" sz="1600" dirty="0"/>
              <a:t> purposes (eg consider references/other </a:t>
            </a:r>
            <a:r>
              <a:rPr lang="en-GB" sz="1600" dirty="0">
                <a:solidFill>
                  <a:srgbClr val="E31B23"/>
                </a:solidFill>
              </a:rPr>
              <a:t>due diligence on new agents</a:t>
            </a:r>
            <a:r>
              <a:rPr lang="en-GB" sz="1600" dirty="0"/>
              <a:t>)</a:t>
            </a:r>
          </a:p>
          <a:p>
            <a:pPr marL="285750" indent="-285750">
              <a:spcAft>
                <a:spcPts val="1200"/>
              </a:spcAft>
              <a:buClr>
                <a:schemeClr val="tx1"/>
              </a:buClr>
              <a:buFont typeface="Arial" panose="020B0604020202020204" pitchFamily="34" charset="0"/>
              <a:buChar char="•"/>
            </a:pPr>
            <a:r>
              <a:rPr lang="en-GB" sz="1600" dirty="0"/>
              <a:t>Recognise particular </a:t>
            </a:r>
            <a:r>
              <a:rPr lang="en-GB" sz="1600" dirty="0">
                <a:solidFill>
                  <a:srgbClr val="E31B23"/>
                </a:solidFill>
              </a:rPr>
              <a:t>vulnerabilities of children in a different country/culture</a:t>
            </a:r>
            <a:r>
              <a:rPr lang="en-GB" sz="1600" dirty="0"/>
              <a:t>, with language barriers and no family nearby </a:t>
            </a:r>
          </a:p>
          <a:p>
            <a:pPr marL="285750" indent="-285750">
              <a:spcAft>
                <a:spcPts val="1200"/>
              </a:spcAft>
              <a:buClr>
                <a:schemeClr val="tx1"/>
              </a:buClr>
              <a:buFont typeface="Arial" panose="020B0604020202020204" pitchFamily="34" charset="0"/>
              <a:buChar char="•"/>
            </a:pPr>
            <a:r>
              <a:rPr lang="en-GB" sz="1600" dirty="0">
                <a:solidFill>
                  <a:srgbClr val="E31B23"/>
                </a:solidFill>
              </a:rPr>
              <a:t>Educational guardianship policy </a:t>
            </a:r>
            <a:r>
              <a:rPr lang="en-GB" sz="1600" dirty="0"/>
              <a:t>to require family to appoint a guardian</a:t>
            </a:r>
            <a:br>
              <a:rPr lang="en-GB" sz="1600" dirty="0"/>
            </a:br>
            <a:r>
              <a:rPr lang="en-GB" sz="1600" dirty="0"/>
              <a:t>and set standards (eg age, proximity to school, accredited, not </a:t>
            </a:r>
            <a:br>
              <a:rPr lang="en-GB" sz="1600" dirty="0"/>
            </a:br>
            <a:r>
              <a:rPr lang="en-GB" sz="1600" dirty="0"/>
              <a:t>living in a halls of residence(!) etc)</a:t>
            </a:r>
          </a:p>
          <a:p>
            <a:pPr marL="285750" indent="-285750">
              <a:spcAft>
                <a:spcPts val="1200"/>
              </a:spcAft>
              <a:buClr>
                <a:schemeClr val="tx1"/>
              </a:buClr>
              <a:buFont typeface="Arial" panose="020B0604020202020204" pitchFamily="34" charset="0"/>
              <a:buChar char="•"/>
            </a:pPr>
            <a:r>
              <a:rPr lang="en-GB" sz="1600" dirty="0">
                <a:solidFill>
                  <a:srgbClr val="000000"/>
                </a:solidFill>
                <a:effectLst/>
                <a:latin typeface="Calibri" panose="020F0502020204030204" pitchFamily="34" charset="0"/>
                <a:ea typeface="Times New Roman" panose="02020603050405020304" pitchFamily="18" charset="0"/>
              </a:rPr>
              <a:t>Encourage a </a:t>
            </a:r>
            <a:r>
              <a:rPr lang="en-GB" sz="1600" dirty="0">
                <a:solidFill>
                  <a:srgbClr val="E31B23"/>
                </a:solidFill>
                <a:effectLst/>
                <a:latin typeface="Calibri" panose="020F0502020204030204" pitchFamily="34" charset="0"/>
                <a:ea typeface="Times New Roman" panose="02020603050405020304" pitchFamily="18" charset="0"/>
              </a:rPr>
              <a:t>culture of openness and transparency </a:t>
            </a:r>
            <a:r>
              <a:rPr lang="en-GB" sz="1600" dirty="0">
                <a:solidFill>
                  <a:srgbClr val="000000"/>
                </a:solidFill>
                <a:effectLst/>
                <a:latin typeface="Calibri" panose="020F0502020204030204" pitchFamily="34" charset="0"/>
                <a:ea typeface="Times New Roman" panose="02020603050405020304" pitchFamily="18" charset="0"/>
              </a:rPr>
              <a:t>where </a:t>
            </a:r>
            <a:br>
              <a:rPr lang="en-GB" sz="1600" dirty="0">
                <a:solidFill>
                  <a:srgbClr val="000000"/>
                </a:solidFill>
                <a:effectLst/>
                <a:latin typeface="Calibri" panose="020F0502020204030204" pitchFamily="34" charset="0"/>
                <a:ea typeface="Times New Roman" panose="02020603050405020304" pitchFamily="18" charset="0"/>
              </a:rPr>
            </a:br>
            <a:r>
              <a:rPr lang="en-GB" sz="1600" dirty="0">
                <a:solidFill>
                  <a:srgbClr val="000000"/>
                </a:solidFill>
                <a:effectLst/>
                <a:latin typeface="Calibri" panose="020F0502020204030204" pitchFamily="34" charset="0"/>
                <a:ea typeface="Times New Roman" panose="02020603050405020304" pitchFamily="18" charset="0"/>
              </a:rPr>
              <a:t>anyone can feel comfortable raising concerns about </a:t>
            </a:r>
            <a:br>
              <a:rPr lang="en-GB" sz="1600" dirty="0">
                <a:solidFill>
                  <a:srgbClr val="000000"/>
                </a:solidFill>
                <a:effectLst/>
                <a:latin typeface="Calibri" panose="020F0502020204030204" pitchFamily="34" charset="0"/>
                <a:ea typeface="Times New Roman" panose="02020603050405020304" pitchFamily="18" charset="0"/>
              </a:rPr>
            </a:br>
            <a:r>
              <a:rPr lang="en-GB" sz="1600" dirty="0">
                <a:solidFill>
                  <a:srgbClr val="000000"/>
                </a:solidFill>
                <a:effectLst/>
                <a:latin typeface="Calibri" panose="020F0502020204030204" pitchFamily="34" charset="0"/>
                <a:ea typeface="Times New Roman" panose="02020603050405020304" pitchFamily="18" charset="0"/>
              </a:rPr>
              <a:t>welfare / child safety / risks of exploitation</a:t>
            </a:r>
            <a:endParaRPr lang="en-GB" sz="1600" dirty="0"/>
          </a:p>
        </p:txBody>
      </p:sp>
      <p:pic>
        <p:nvPicPr>
          <p:cNvPr id="7" name="Content Placeholder 5" descr="Logo&#10;&#10;Description automatically generated">
            <a:extLst>
              <a:ext uri="{FF2B5EF4-FFF2-40B4-BE49-F238E27FC236}">
                <a16:creationId xmlns:a16="http://schemas.microsoft.com/office/drawing/2014/main" id="{59FB8B9F-4A0C-42E1-8AB7-6C96C973645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15634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tationary, pencil&#10;&#10;Description automatically generated">
            <a:extLst>
              <a:ext uri="{FF2B5EF4-FFF2-40B4-BE49-F238E27FC236}">
                <a16:creationId xmlns:a16="http://schemas.microsoft.com/office/drawing/2014/main" id="{C6C2DC79-8B3E-406F-AA08-E792248D4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00273E96-0159-40A5-B537-2400FAF9AD68}"/>
              </a:ext>
            </a:extLst>
          </p:cNvPr>
          <p:cNvSpPr txBox="1"/>
          <p:nvPr/>
        </p:nvSpPr>
        <p:spPr>
          <a:xfrm>
            <a:off x="395536" y="483518"/>
            <a:ext cx="4446494" cy="523220"/>
          </a:xfrm>
          <a:prstGeom prst="rect">
            <a:avLst/>
          </a:prstGeom>
          <a:noFill/>
        </p:spPr>
        <p:txBody>
          <a:bodyPr wrap="square" rtlCol="0">
            <a:spAutoFit/>
          </a:bodyPr>
          <a:lstStyle/>
          <a:p>
            <a:r>
              <a:rPr lang="en-GB" sz="2800" dirty="0">
                <a:solidFill>
                  <a:srgbClr val="E31B23"/>
                </a:solidFill>
                <a:latin typeface="+mj-lt"/>
              </a:rPr>
              <a:t>Parental consent</a:t>
            </a:r>
          </a:p>
        </p:txBody>
      </p:sp>
      <p:sp>
        <p:nvSpPr>
          <p:cNvPr id="6" name="TextBox 5">
            <a:extLst>
              <a:ext uri="{FF2B5EF4-FFF2-40B4-BE49-F238E27FC236}">
                <a16:creationId xmlns:a16="http://schemas.microsoft.com/office/drawing/2014/main" id="{62B0943F-0626-4A17-A3E6-D04F71687772}"/>
              </a:ext>
            </a:extLst>
          </p:cNvPr>
          <p:cNvSpPr txBox="1"/>
          <p:nvPr/>
        </p:nvSpPr>
        <p:spPr>
          <a:xfrm>
            <a:off x="395536" y="1203598"/>
            <a:ext cx="7416824" cy="30162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Written consent </a:t>
            </a:r>
            <a:r>
              <a:rPr lang="en-GB" sz="1600" b="1" dirty="0"/>
              <a:t>must</a:t>
            </a:r>
            <a:r>
              <a:rPr lang="en-GB" sz="1600" dirty="0"/>
              <a:t> come from:</a:t>
            </a:r>
          </a:p>
          <a:p>
            <a:pPr marL="742950" lvl="1" indent="-285750">
              <a:spcAft>
                <a:spcPts val="600"/>
              </a:spcAft>
              <a:buClr>
                <a:srgbClr val="1D2639"/>
              </a:buClr>
              <a:buFont typeface="Courier New" panose="02070309020205020404" pitchFamily="49" charset="0"/>
              <a:buChar char="o"/>
            </a:pPr>
            <a:r>
              <a:rPr lang="en-GB" sz="1600" dirty="0">
                <a:solidFill>
                  <a:srgbClr val="E31B23"/>
                </a:solidFill>
              </a:rPr>
              <a:t>both parents</a:t>
            </a:r>
            <a:r>
              <a:rPr lang="en-GB" sz="1600" dirty="0"/>
              <a:t>; or the </a:t>
            </a:r>
            <a:r>
              <a:rPr lang="en-GB" sz="1600" dirty="0">
                <a:solidFill>
                  <a:srgbClr val="E31B23"/>
                </a:solidFill>
              </a:rPr>
              <a:t>legal guardian</a:t>
            </a:r>
            <a:r>
              <a:rPr lang="en-GB" sz="1600" dirty="0"/>
              <a:t>; or </a:t>
            </a:r>
          </a:p>
          <a:p>
            <a:pPr marL="742950" lvl="1" indent="-285750">
              <a:spcAft>
                <a:spcPts val="600"/>
              </a:spcAft>
              <a:buClr>
                <a:srgbClr val="1D2639"/>
              </a:buClr>
              <a:buFont typeface="Courier New" panose="02070309020205020404" pitchFamily="49" charset="0"/>
              <a:buChar char="o"/>
            </a:pPr>
            <a:r>
              <a:rPr lang="en-GB" sz="1600" dirty="0"/>
              <a:t>one parent, if that parent has “</a:t>
            </a:r>
            <a:r>
              <a:rPr lang="en-GB" sz="1600" dirty="0">
                <a:solidFill>
                  <a:srgbClr val="E31B23"/>
                </a:solidFill>
              </a:rPr>
              <a:t>sole responsibility</a:t>
            </a:r>
            <a:r>
              <a:rPr lang="en-GB" sz="1600" dirty="0"/>
              <a:t>”</a:t>
            </a:r>
          </a:p>
          <a:p>
            <a:pPr marL="285750" indent="-285750">
              <a:spcAft>
                <a:spcPts val="600"/>
              </a:spcAft>
              <a:buFont typeface="Arial" panose="020B0604020202020204" pitchFamily="34" charset="0"/>
              <a:buChar char="•"/>
            </a:pPr>
            <a:r>
              <a:rPr lang="en-GB" sz="1600" dirty="0"/>
              <a:t>Sole responsibility:</a:t>
            </a:r>
          </a:p>
          <a:p>
            <a:pPr marL="742950" lvl="1" indent="-285750">
              <a:spcAft>
                <a:spcPts val="600"/>
              </a:spcAft>
              <a:buFont typeface="Courier New" panose="02070309020205020404" pitchFamily="49" charset="0"/>
              <a:buChar char="o"/>
            </a:pPr>
            <a:r>
              <a:rPr lang="en-GB" sz="1600" dirty="0"/>
              <a:t>other parent is </a:t>
            </a:r>
            <a:r>
              <a:rPr lang="en-GB" sz="1600" dirty="0">
                <a:solidFill>
                  <a:srgbClr val="E31B23"/>
                </a:solidFill>
              </a:rPr>
              <a:t>unknown</a:t>
            </a:r>
            <a:r>
              <a:rPr lang="en-GB" sz="1600" dirty="0"/>
              <a:t> or </a:t>
            </a:r>
            <a:r>
              <a:rPr lang="en-GB" sz="1600" dirty="0">
                <a:solidFill>
                  <a:srgbClr val="E31B23"/>
                </a:solidFill>
              </a:rPr>
              <a:t>abdicated</a:t>
            </a:r>
            <a:r>
              <a:rPr lang="en-GB" sz="1600" dirty="0"/>
              <a:t>/abandoned parental </a:t>
            </a:r>
            <a:br>
              <a:rPr lang="en-GB" sz="1600" dirty="0"/>
            </a:br>
            <a:r>
              <a:rPr lang="en-GB" sz="1600" dirty="0"/>
              <a:t>responsibility; other parent </a:t>
            </a:r>
            <a:r>
              <a:rPr lang="en-GB" sz="1600" dirty="0">
                <a:solidFill>
                  <a:srgbClr val="E31B23"/>
                </a:solidFill>
              </a:rPr>
              <a:t>exercising sole control </a:t>
            </a:r>
            <a:r>
              <a:rPr lang="en-GB" sz="1600" dirty="0"/>
              <a:t>in setting </a:t>
            </a:r>
            <a:br>
              <a:rPr lang="en-GB" sz="1600" dirty="0"/>
            </a:br>
            <a:r>
              <a:rPr lang="en-GB" sz="1600" dirty="0"/>
              <a:t>and providing the day-to-day direction and care for </a:t>
            </a:r>
            <a:br>
              <a:rPr lang="en-GB" sz="1600" dirty="0"/>
            </a:br>
            <a:r>
              <a:rPr lang="en-GB" sz="1600" dirty="0"/>
              <a:t>child’s welfare</a:t>
            </a:r>
          </a:p>
          <a:p>
            <a:pPr marL="742950" lvl="1" indent="-285750">
              <a:spcAft>
                <a:spcPts val="600"/>
              </a:spcAft>
              <a:buFont typeface="Courier New" panose="02070309020205020404" pitchFamily="49" charset="0"/>
              <a:buChar char="o"/>
            </a:pPr>
            <a:r>
              <a:rPr lang="en-GB" sz="1600" b="1" dirty="0"/>
              <a:t>not </a:t>
            </a:r>
            <a:r>
              <a:rPr lang="en-GB" sz="1600" dirty="0"/>
              <a:t>the same as sole custody</a:t>
            </a:r>
          </a:p>
          <a:p>
            <a:pPr marL="742950" lvl="1" indent="-285750">
              <a:spcAft>
                <a:spcPts val="600"/>
              </a:spcAft>
              <a:buFont typeface="Courier New" panose="02070309020205020404" pitchFamily="49" charset="0"/>
              <a:buChar char="o"/>
            </a:pPr>
            <a:r>
              <a:rPr lang="en-GB" sz="1600" dirty="0"/>
              <a:t>visa application may be delayed</a:t>
            </a:r>
          </a:p>
        </p:txBody>
      </p:sp>
      <p:pic>
        <p:nvPicPr>
          <p:cNvPr id="7" name="Content Placeholder 5" descr="Logo&#10;&#10;Description automatically generated">
            <a:extLst>
              <a:ext uri="{FF2B5EF4-FFF2-40B4-BE49-F238E27FC236}">
                <a16:creationId xmlns:a16="http://schemas.microsoft.com/office/drawing/2014/main" id="{772469D1-AC82-4416-9E13-38B4D59D6B3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70784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DEC9EAA-376E-4363-9122-0EBF2CA50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0FDAB028-CD08-4C9F-A4AF-543066E726F3}"/>
              </a:ext>
            </a:extLst>
          </p:cNvPr>
          <p:cNvSpPr txBox="1"/>
          <p:nvPr/>
        </p:nvSpPr>
        <p:spPr>
          <a:xfrm>
            <a:off x="467544" y="483518"/>
            <a:ext cx="5328592" cy="523220"/>
          </a:xfrm>
          <a:prstGeom prst="rect">
            <a:avLst/>
          </a:prstGeom>
          <a:noFill/>
        </p:spPr>
        <p:txBody>
          <a:bodyPr wrap="square" rtlCol="0">
            <a:spAutoFit/>
          </a:bodyPr>
          <a:lstStyle/>
          <a:p>
            <a:r>
              <a:rPr lang="en-GB" sz="2800" dirty="0">
                <a:solidFill>
                  <a:srgbClr val="E31B23"/>
                </a:solidFill>
                <a:latin typeface="+mj-lt"/>
              </a:rPr>
              <a:t>Other safeguarding considerations</a:t>
            </a:r>
          </a:p>
        </p:txBody>
      </p:sp>
      <p:sp>
        <p:nvSpPr>
          <p:cNvPr id="6" name="TextBox 5">
            <a:extLst>
              <a:ext uri="{FF2B5EF4-FFF2-40B4-BE49-F238E27FC236}">
                <a16:creationId xmlns:a16="http://schemas.microsoft.com/office/drawing/2014/main" id="{48C21B42-B232-421B-A2C3-0F6825649834}"/>
              </a:ext>
            </a:extLst>
          </p:cNvPr>
          <p:cNvSpPr txBox="1"/>
          <p:nvPr/>
        </p:nvSpPr>
        <p:spPr>
          <a:xfrm>
            <a:off x="467544" y="1288622"/>
            <a:ext cx="6192688" cy="3316292"/>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GB" sz="1600" dirty="0"/>
              <a:t>Day pupils:</a:t>
            </a:r>
          </a:p>
          <a:p>
            <a:pPr marL="742950" lvl="1" indent="-285750">
              <a:spcAft>
                <a:spcPts val="300"/>
              </a:spcAft>
              <a:buFont typeface="Courier New" panose="02070309020205020404" pitchFamily="49" charset="0"/>
              <a:buChar char="o"/>
            </a:pPr>
            <a:r>
              <a:rPr lang="en-GB" sz="1600" dirty="0"/>
              <a:t>do the </a:t>
            </a:r>
            <a:r>
              <a:rPr lang="en-GB" sz="1600" dirty="0">
                <a:solidFill>
                  <a:srgbClr val="E31B23"/>
                </a:solidFill>
              </a:rPr>
              <a:t>care arrangements </a:t>
            </a:r>
            <a:r>
              <a:rPr lang="en-GB" sz="1600" dirty="0"/>
              <a:t>meet the requirements of the Immigration Rules?</a:t>
            </a:r>
          </a:p>
          <a:p>
            <a:pPr marL="742950" lvl="1" indent="-285750">
              <a:spcAft>
                <a:spcPts val="300"/>
              </a:spcAft>
              <a:buFont typeface="Courier New" panose="02070309020205020404" pitchFamily="49" charset="0"/>
              <a:buChar char="o"/>
            </a:pPr>
            <a:r>
              <a:rPr lang="en-GB" sz="1600" dirty="0"/>
              <a:t>if living with a parent who holds a </a:t>
            </a:r>
            <a:r>
              <a:rPr lang="en-GB" sz="1600" i="1" dirty="0">
                <a:solidFill>
                  <a:srgbClr val="E31B23"/>
                </a:solidFill>
              </a:rPr>
              <a:t>Parent of a Child Student </a:t>
            </a:r>
            <a:r>
              <a:rPr lang="en-GB" sz="1600" dirty="0"/>
              <a:t>visa, what will the care arrangements be after the pupil’s 12</a:t>
            </a:r>
            <a:r>
              <a:rPr lang="en-GB" sz="1600" baseline="30000" dirty="0"/>
              <a:t>th</a:t>
            </a:r>
            <a:r>
              <a:rPr lang="en-GB" sz="1600" dirty="0"/>
              <a:t> birthday?</a:t>
            </a:r>
          </a:p>
          <a:p>
            <a:pPr marL="285750" indent="-285750">
              <a:spcAft>
                <a:spcPts val="300"/>
              </a:spcAft>
              <a:buFont typeface="Arial" panose="020B0604020202020204" pitchFamily="34" charset="0"/>
              <a:buChar char="•"/>
            </a:pPr>
            <a:r>
              <a:rPr lang="en-GB" sz="1600" dirty="0"/>
              <a:t>Boarders:</a:t>
            </a:r>
          </a:p>
          <a:p>
            <a:pPr marL="742950" lvl="1" indent="-285750">
              <a:spcAft>
                <a:spcPts val="300"/>
              </a:spcAft>
              <a:buFont typeface="Courier New" panose="02070309020205020404" pitchFamily="49" charset="0"/>
              <a:buChar char="o"/>
            </a:pPr>
            <a:r>
              <a:rPr lang="en-GB" sz="1600" dirty="0"/>
              <a:t>what care arrangements are in place during </a:t>
            </a:r>
            <a:r>
              <a:rPr lang="en-GB" sz="1600" dirty="0">
                <a:solidFill>
                  <a:srgbClr val="E31B23"/>
                </a:solidFill>
              </a:rPr>
              <a:t>exeats</a:t>
            </a:r>
            <a:r>
              <a:rPr lang="en-GB" sz="1600" dirty="0"/>
              <a:t> etc?</a:t>
            </a:r>
          </a:p>
          <a:p>
            <a:pPr marL="742950" lvl="1" indent="-285750">
              <a:spcAft>
                <a:spcPts val="300"/>
              </a:spcAft>
              <a:buFont typeface="Courier New" panose="02070309020205020404" pitchFamily="49" charset="0"/>
              <a:buChar char="o"/>
            </a:pPr>
            <a:r>
              <a:rPr lang="en-GB" sz="1600" dirty="0"/>
              <a:t>do they have/need an </a:t>
            </a:r>
            <a:r>
              <a:rPr lang="en-GB" sz="1600" dirty="0">
                <a:solidFill>
                  <a:srgbClr val="E31B23"/>
                </a:solidFill>
              </a:rPr>
              <a:t>educational guardian</a:t>
            </a:r>
            <a:r>
              <a:rPr lang="en-GB" sz="1600" dirty="0"/>
              <a:t>?</a:t>
            </a:r>
          </a:p>
          <a:p>
            <a:pPr marL="742950" lvl="1" indent="-285750">
              <a:spcAft>
                <a:spcPts val="300"/>
              </a:spcAft>
              <a:buClr>
                <a:srgbClr val="1D2639"/>
              </a:buClr>
              <a:buFont typeface="Courier New" panose="02070309020205020404" pitchFamily="49" charset="0"/>
              <a:buChar char="o"/>
            </a:pPr>
            <a:r>
              <a:rPr lang="en-GB" sz="1600" dirty="0"/>
              <a:t>obtain updated </a:t>
            </a:r>
            <a:r>
              <a:rPr lang="en-GB" sz="1600" dirty="0">
                <a:solidFill>
                  <a:srgbClr val="E31B23"/>
                </a:solidFill>
              </a:rPr>
              <a:t>parental consent</a:t>
            </a:r>
            <a:r>
              <a:rPr lang="en-GB" sz="1600" dirty="0"/>
              <a:t> where arrangements change</a:t>
            </a:r>
          </a:p>
          <a:p>
            <a:pPr marL="742950" lvl="1" indent="-285750">
              <a:spcAft>
                <a:spcPts val="300"/>
              </a:spcAft>
              <a:buFont typeface="Courier New" panose="02070309020205020404" pitchFamily="49" charset="0"/>
              <a:buChar char="o"/>
            </a:pPr>
            <a:r>
              <a:rPr lang="en-GB" sz="1600" dirty="0"/>
              <a:t>process for recording arrangements for </a:t>
            </a:r>
            <a:r>
              <a:rPr lang="en-GB" sz="1600" dirty="0">
                <a:solidFill>
                  <a:srgbClr val="E31B23"/>
                </a:solidFill>
              </a:rPr>
              <a:t>travel</a:t>
            </a:r>
            <a:r>
              <a:rPr lang="en-GB" sz="1600" dirty="0"/>
              <a:t> to/from school? Are </a:t>
            </a:r>
            <a:r>
              <a:rPr lang="en-GB" sz="1600" dirty="0">
                <a:solidFill>
                  <a:srgbClr val="E31B23"/>
                </a:solidFill>
              </a:rPr>
              <a:t>contingencies</a:t>
            </a:r>
            <a:r>
              <a:rPr lang="en-GB" sz="1600" dirty="0"/>
              <a:t> in place (delayed flights etc.)?</a:t>
            </a:r>
          </a:p>
        </p:txBody>
      </p:sp>
      <p:pic>
        <p:nvPicPr>
          <p:cNvPr id="7" name="Content Placeholder 5" descr="Logo&#10;&#10;Description automatically generated">
            <a:extLst>
              <a:ext uri="{FF2B5EF4-FFF2-40B4-BE49-F238E27FC236}">
                <a16:creationId xmlns:a16="http://schemas.microsoft.com/office/drawing/2014/main" id="{95CEDD0F-917F-4D26-AB03-BAC2E92D893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309899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7071B74-9B1F-498D-9D6D-3B6E0ED47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F70AD9C4-236E-4648-BCEE-C973EEA99058}"/>
              </a:ext>
            </a:extLst>
          </p:cNvPr>
          <p:cNvSpPr txBox="1"/>
          <p:nvPr/>
        </p:nvSpPr>
        <p:spPr>
          <a:xfrm>
            <a:off x="845586" y="699542"/>
            <a:ext cx="4446494" cy="523220"/>
          </a:xfrm>
          <a:prstGeom prst="rect">
            <a:avLst/>
          </a:prstGeom>
          <a:noFill/>
        </p:spPr>
        <p:txBody>
          <a:bodyPr wrap="square" rtlCol="0">
            <a:spAutoFit/>
          </a:bodyPr>
          <a:lstStyle/>
          <a:p>
            <a:r>
              <a:rPr lang="en-GB" sz="2800" dirty="0">
                <a:solidFill>
                  <a:srgbClr val="E31B23"/>
                </a:solidFill>
                <a:latin typeface="+mj-lt"/>
              </a:rPr>
              <a:t>Sponsorship Duties</a:t>
            </a:r>
          </a:p>
        </p:txBody>
      </p:sp>
      <p:pic>
        <p:nvPicPr>
          <p:cNvPr id="7" name="Content Placeholder 5" descr="Logo&#10;&#10;Description automatically generated">
            <a:extLst>
              <a:ext uri="{FF2B5EF4-FFF2-40B4-BE49-F238E27FC236}">
                <a16:creationId xmlns:a16="http://schemas.microsoft.com/office/drawing/2014/main" id="{AB22AE7A-1C8D-4CFC-8ACC-10E02D7A60D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
        <p:nvSpPr>
          <p:cNvPr id="8" name="Rectangle: Rounded Corners 7">
            <a:extLst>
              <a:ext uri="{FF2B5EF4-FFF2-40B4-BE49-F238E27FC236}">
                <a16:creationId xmlns:a16="http://schemas.microsoft.com/office/drawing/2014/main" id="{6378C612-6B36-4D08-B337-2670821AE388}"/>
              </a:ext>
            </a:extLst>
          </p:cNvPr>
          <p:cNvSpPr/>
          <p:nvPr/>
        </p:nvSpPr>
        <p:spPr bwMode="auto">
          <a:xfrm>
            <a:off x="917594" y="1670963"/>
            <a:ext cx="1926214" cy="1008112"/>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GB" sz="1600" dirty="0">
              <a:solidFill>
                <a:schemeClr val="bg1"/>
              </a:solidFill>
              <a:latin typeface="Calibri" pitchFamily="34" charset="0"/>
              <a:sym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bg1"/>
                </a:solidFill>
                <a:latin typeface="Calibri" pitchFamily="34" charset="0"/>
                <a:sym typeface="Times New Roman" pitchFamily="18" charset="0"/>
              </a:rPr>
              <a:t>Record keeping </a:t>
            </a:r>
            <a:endParaRPr kumimoji="0" lang="en-GB" sz="2200" b="0" i="0" u="none" strike="noStrike" cap="none" normalizeH="0" baseline="0" dirty="0">
              <a:ln>
                <a:noFill/>
              </a:ln>
              <a:solidFill>
                <a:schemeClr val="bg1"/>
              </a:solidFill>
              <a:effectLst/>
              <a:latin typeface="Calibri" pitchFamily="34" charset="0"/>
              <a:sym typeface="Times New Roman" pitchFamily="18" charset="0"/>
            </a:endParaRPr>
          </a:p>
        </p:txBody>
      </p:sp>
      <p:sp>
        <p:nvSpPr>
          <p:cNvPr id="9" name="Rectangle: Rounded Corners 8">
            <a:extLst>
              <a:ext uri="{FF2B5EF4-FFF2-40B4-BE49-F238E27FC236}">
                <a16:creationId xmlns:a16="http://schemas.microsoft.com/office/drawing/2014/main" id="{BB95048E-003B-410E-B04A-A4D1A08E4907}"/>
              </a:ext>
            </a:extLst>
          </p:cNvPr>
          <p:cNvSpPr/>
          <p:nvPr/>
        </p:nvSpPr>
        <p:spPr bwMode="auto">
          <a:xfrm>
            <a:off x="917594" y="3127276"/>
            <a:ext cx="1926214" cy="1008112"/>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bg1"/>
              </a:solidFill>
              <a:effectLst/>
              <a:latin typeface="Calibri" pitchFamily="34" charset="0"/>
              <a:sym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1"/>
                </a:solidFill>
                <a:effectLst/>
                <a:latin typeface="Calibri" pitchFamily="34" charset="0"/>
                <a:sym typeface="Times New Roman" pitchFamily="18" charset="0"/>
              </a:rPr>
              <a:t>Reporting </a:t>
            </a:r>
            <a:endParaRPr kumimoji="0" lang="en-GB" sz="2200" b="0" i="0" u="none" strike="noStrike" cap="none" normalizeH="0" baseline="0" dirty="0">
              <a:ln>
                <a:noFill/>
              </a:ln>
              <a:solidFill>
                <a:schemeClr val="bg1"/>
              </a:solidFill>
              <a:effectLst/>
              <a:latin typeface="Calibri" pitchFamily="34" charset="0"/>
              <a:sym typeface="Times New Roman" pitchFamily="18" charset="0"/>
            </a:endParaRPr>
          </a:p>
        </p:txBody>
      </p:sp>
    </p:spTree>
    <p:extLst>
      <p:ext uri="{BB962C8B-B14F-4D97-AF65-F5344CB8AC3E}">
        <p14:creationId xmlns:p14="http://schemas.microsoft.com/office/powerpoint/2010/main" val="49142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D908C-9104-4DCC-96E7-56601C2EF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EF595D13-C06A-4FA9-BC9B-73B83845AA97}"/>
              </a:ext>
            </a:extLst>
          </p:cNvPr>
          <p:cNvSpPr txBox="1"/>
          <p:nvPr/>
        </p:nvSpPr>
        <p:spPr>
          <a:xfrm>
            <a:off x="3995936" y="352454"/>
            <a:ext cx="4042267" cy="523220"/>
          </a:xfrm>
          <a:prstGeom prst="rect">
            <a:avLst/>
          </a:prstGeom>
          <a:noFill/>
        </p:spPr>
        <p:txBody>
          <a:bodyPr wrap="square" rtlCol="0">
            <a:spAutoFit/>
          </a:bodyPr>
          <a:lstStyle/>
          <a:p>
            <a:r>
              <a:rPr lang="en-GB" sz="2800" dirty="0">
                <a:solidFill>
                  <a:srgbClr val="E31B23"/>
                </a:solidFill>
                <a:latin typeface="+mj-lt"/>
              </a:rPr>
              <a:t>Record keeping</a:t>
            </a:r>
          </a:p>
        </p:txBody>
      </p:sp>
      <p:sp>
        <p:nvSpPr>
          <p:cNvPr id="9" name="TextBox 8">
            <a:extLst>
              <a:ext uri="{FF2B5EF4-FFF2-40B4-BE49-F238E27FC236}">
                <a16:creationId xmlns:a16="http://schemas.microsoft.com/office/drawing/2014/main" id="{5DF75ED7-82E1-4CF6-89F4-6003F3153B90}"/>
              </a:ext>
            </a:extLst>
          </p:cNvPr>
          <p:cNvSpPr txBox="1"/>
          <p:nvPr/>
        </p:nvSpPr>
        <p:spPr>
          <a:xfrm>
            <a:off x="3995936" y="1059582"/>
            <a:ext cx="5040560" cy="2800767"/>
          </a:xfrm>
          <a:prstGeom prst="rect">
            <a:avLst/>
          </a:prstGeom>
          <a:noFill/>
        </p:spPr>
        <p:txBody>
          <a:bodyPr wrap="square" rtlCol="0">
            <a:spAutoFit/>
          </a:bodyPr>
          <a:lstStyle/>
          <a:p>
            <a:r>
              <a:rPr lang="en-GB" sz="1600" b="1" dirty="0"/>
              <a:t>Which records must you keep?</a:t>
            </a:r>
          </a:p>
          <a:p>
            <a:pPr marL="285750" indent="-285750">
              <a:buFont typeface="Arial" panose="020B0604020202020204" pitchFamily="34" charset="0"/>
              <a:buChar char="•"/>
            </a:pPr>
            <a:r>
              <a:rPr lang="en-GB" sz="1600" dirty="0"/>
              <a:t>Sponsor Guidance Appendix D - Part 5: for each migrant enrolled under the Student route or Child Student route</a:t>
            </a:r>
          </a:p>
          <a:p>
            <a:pPr marL="285750" indent="-285750">
              <a:buFont typeface="Arial" panose="020B0604020202020204" pitchFamily="34" charset="0"/>
              <a:buChar char="•"/>
            </a:pPr>
            <a:endParaRPr lang="en-GB" sz="1600" dirty="0"/>
          </a:p>
          <a:p>
            <a:r>
              <a:rPr lang="en-GB" sz="1600" b="1" dirty="0"/>
              <a:t>How long must you keep them?</a:t>
            </a:r>
          </a:p>
          <a:p>
            <a:pPr marL="285750" indent="-285750">
              <a:buFont typeface="Arial" panose="020B0604020202020204" pitchFamily="34" charset="0"/>
              <a:buChar char="•"/>
            </a:pPr>
            <a:r>
              <a:rPr lang="en-GB" sz="1600" dirty="0"/>
              <a:t>Throughout sponsorship and for 1 year afterwards</a:t>
            </a:r>
          </a:p>
          <a:p>
            <a:pPr marL="285750" indent="-285750">
              <a:buFont typeface="Arial" panose="020B0604020202020204" pitchFamily="34" charset="0"/>
              <a:buChar char="•"/>
            </a:pPr>
            <a:endParaRPr lang="en-GB" sz="1600" dirty="0"/>
          </a:p>
          <a:p>
            <a:r>
              <a:rPr lang="en-GB" sz="1600" b="1" dirty="0"/>
              <a:t>How must you keep them?</a:t>
            </a:r>
          </a:p>
          <a:p>
            <a:pPr marL="285750" indent="-285750">
              <a:buFont typeface="Arial" panose="020B0604020202020204" pitchFamily="34" charset="0"/>
              <a:buChar char="•"/>
            </a:pPr>
            <a:r>
              <a:rPr lang="en-GB" sz="1600" dirty="0"/>
              <a:t>Paper or electronic - no prescribed method, but you must be able to make them available on request</a:t>
            </a:r>
          </a:p>
        </p:txBody>
      </p:sp>
      <p:pic>
        <p:nvPicPr>
          <p:cNvPr id="10" name="Content Placeholder 5" descr="Logo&#10;&#10;Description automatically generated">
            <a:extLst>
              <a:ext uri="{FF2B5EF4-FFF2-40B4-BE49-F238E27FC236}">
                <a16:creationId xmlns:a16="http://schemas.microsoft.com/office/drawing/2014/main" id="{CB07B5A3-35B3-43DD-95A3-5CC4030DB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5">
            <a:extLst>
              <a:ext uri="{FF2B5EF4-FFF2-40B4-BE49-F238E27FC236}">
                <a16:creationId xmlns:a16="http://schemas.microsoft.com/office/drawing/2014/main" id="{BFFF2821-FE40-44E6-8CC3-84CC5ABD6F69}"/>
              </a:ext>
            </a:extLst>
          </p:cNvPr>
          <p:cNvPicPr>
            <a:picLocks noChangeAspect="1"/>
          </p:cNvPicPr>
          <p:nvPr/>
        </p:nvPicPr>
        <p:blipFill>
          <a:blip r:embed="rId4"/>
          <a:stretch>
            <a:fillRect/>
          </a:stretch>
        </p:blipFill>
        <p:spPr>
          <a:xfrm>
            <a:off x="1835697" y="352455"/>
            <a:ext cx="1674942" cy="23633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16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tationary, pencil&#10;&#10;Description automatically generated">
            <a:extLst>
              <a:ext uri="{FF2B5EF4-FFF2-40B4-BE49-F238E27FC236}">
                <a16:creationId xmlns:a16="http://schemas.microsoft.com/office/drawing/2014/main" id="{C6C2DC79-8B3E-406F-AA08-E792248D4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00273E96-0159-40A5-B537-2400FAF9AD68}"/>
              </a:ext>
            </a:extLst>
          </p:cNvPr>
          <p:cNvSpPr txBox="1"/>
          <p:nvPr/>
        </p:nvSpPr>
        <p:spPr>
          <a:xfrm>
            <a:off x="395536" y="483518"/>
            <a:ext cx="4446494" cy="523220"/>
          </a:xfrm>
          <a:prstGeom prst="rect">
            <a:avLst/>
          </a:prstGeom>
          <a:noFill/>
        </p:spPr>
        <p:txBody>
          <a:bodyPr wrap="square" rtlCol="0">
            <a:spAutoFit/>
          </a:bodyPr>
          <a:lstStyle/>
          <a:p>
            <a:r>
              <a:rPr lang="en-GB" sz="2800" dirty="0">
                <a:solidFill>
                  <a:srgbClr val="E31B23"/>
                </a:solidFill>
                <a:latin typeface="+mj-lt"/>
              </a:rPr>
              <a:t>Appendix D part 5</a:t>
            </a:r>
          </a:p>
        </p:txBody>
      </p:sp>
      <p:sp>
        <p:nvSpPr>
          <p:cNvPr id="6" name="TextBox 5">
            <a:extLst>
              <a:ext uri="{FF2B5EF4-FFF2-40B4-BE49-F238E27FC236}">
                <a16:creationId xmlns:a16="http://schemas.microsoft.com/office/drawing/2014/main" id="{62B0943F-0626-4A17-A3E6-D04F71687772}"/>
              </a:ext>
            </a:extLst>
          </p:cNvPr>
          <p:cNvSpPr txBox="1"/>
          <p:nvPr/>
        </p:nvSpPr>
        <p:spPr>
          <a:xfrm>
            <a:off x="395536" y="1203598"/>
            <a:ext cx="6624736" cy="2954655"/>
          </a:xfrm>
          <a:prstGeom prst="rect">
            <a:avLst/>
          </a:prstGeom>
          <a:noFill/>
        </p:spPr>
        <p:txBody>
          <a:bodyPr wrap="square" rtlCol="0">
            <a:spAutoFit/>
          </a:bodyPr>
          <a:lstStyle/>
          <a:p>
            <a:pPr marL="285750" indent="-285750">
              <a:buFont typeface="Arial" panose="020B0604020202020204" pitchFamily="34" charset="0"/>
              <a:buChar char="•"/>
            </a:pPr>
            <a:r>
              <a:rPr lang="en-GB" sz="1600" dirty="0"/>
              <a:t>Copy of each sponsored migrant’s current passport, to include:</a:t>
            </a:r>
          </a:p>
          <a:p>
            <a:pPr marL="742950" lvl="1" indent="-285750">
              <a:buClr>
                <a:schemeClr val="tx1"/>
              </a:buClr>
              <a:buFont typeface="Courier New" panose="02070309020205020404" pitchFamily="49" charset="0"/>
              <a:buChar char="o"/>
            </a:pPr>
            <a:r>
              <a:rPr lang="en-GB" sz="1600" dirty="0"/>
              <a:t>all pages showing any </a:t>
            </a:r>
            <a:r>
              <a:rPr lang="en-GB" sz="1600" dirty="0">
                <a:solidFill>
                  <a:srgbClr val="E31B23"/>
                </a:solidFill>
              </a:rPr>
              <a:t>personal identity details</a:t>
            </a:r>
          </a:p>
          <a:p>
            <a:pPr marL="742950" lvl="1" indent="-285750">
              <a:buClr>
                <a:schemeClr val="tx1"/>
              </a:buClr>
              <a:buFont typeface="Courier New" panose="02070309020205020404" pitchFamily="49" charset="0"/>
              <a:buChar char="o"/>
            </a:pPr>
            <a:r>
              <a:rPr lang="en-GB" sz="1600" dirty="0">
                <a:solidFill>
                  <a:srgbClr val="E31B23"/>
                </a:solidFill>
              </a:rPr>
              <a:t>leave stamps</a:t>
            </a:r>
            <a:r>
              <a:rPr lang="en-GB" sz="1600" dirty="0"/>
              <a:t>/immigration status document including their period of permission to stay</a:t>
            </a:r>
          </a:p>
          <a:p>
            <a:pPr marL="742950" lvl="1" indent="-285750">
              <a:buClr>
                <a:schemeClr val="tx1"/>
              </a:buClr>
              <a:buFont typeface="Courier New" panose="02070309020205020404" pitchFamily="49" charset="0"/>
              <a:buChar char="o"/>
            </a:pPr>
            <a:r>
              <a:rPr lang="en-GB" sz="1600" dirty="0">
                <a:solidFill>
                  <a:srgbClr val="E31B23"/>
                </a:solidFill>
              </a:rPr>
              <a:t>stamped Tier 4/Student vignette </a:t>
            </a:r>
            <a:r>
              <a:rPr lang="en-GB" sz="1600" dirty="0"/>
              <a:t>– </a:t>
            </a:r>
            <a:r>
              <a:rPr lang="en-GB" sz="1600" b="1" dirty="0"/>
              <a:t>check entered within validity of vignette</a:t>
            </a:r>
          </a:p>
          <a:p>
            <a:pPr marL="742950" lvl="1" indent="-285750">
              <a:buClr>
                <a:schemeClr val="tx1"/>
              </a:buClr>
              <a:buFont typeface="Courier New" panose="02070309020205020404" pitchFamily="49" charset="0"/>
              <a:buChar char="o"/>
            </a:pPr>
            <a:r>
              <a:rPr lang="en-GB" sz="1600" dirty="0"/>
              <a:t>Some students may enter through passport e-Gates, in which case </a:t>
            </a:r>
            <a:r>
              <a:rPr lang="en-GB" sz="1600" dirty="0">
                <a:solidFill>
                  <a:srgbClr val="E31B23"/>
                </a:solidFill>
              </a:rPr>
              <a:t>alternative evidence of date of entry </a:t>
            </a:r>
            <a:r>
              <a:rPr lang="en-GB" sz="1600" dirty="0"/>
              <a:t>is required</a:t>
            </a:r>
          </a:p>
          <a:p>
            <a:pPr>
              <a:buClr>
                <a:schemeClr val="tx1"/>
              </a:buClr>
            </a:pPr>
            <a:endParaRPr lang="en-GB" sz="1000" dirty="0"/>
          </a:p>
          <a:p>
            <a:pPr>
              <a:buClr>
                <a:schemeClr val="tx1"/>
              </a:buClr>
            </a:pPr>
            <a:r>
              <a:rPr lang="en-GB" sz="1600" dirty="0"/>
              <a:t>NB: If you retain passports for safekeeping, have parents/pupils </a:t>
            </a:r>
            <a:br>
              <a:rPr lang="en-GB" sz="1600" dirty="0"/>
            </a:br>
            <a:r>
              <a:rPr lang="en-GB" sz="1600" dirty="0"/>
              <a:t>consented, and are they aware they can have it back at </a:t>
            </a:r>
            <a:br>
              <a:rPr lang="en-GB" sz="1600" dirty="0"/>
            </a:br>
            <a:r>
              <a:rPr lang="en-GB" sz="1600" dirty="0"/>
              <a:t>any time?</a:t>
            </a:r>
          </a:p>
        </p:txBody>
      </p:sp>
      <p:pic>
        <p:nvPicPr>
          <p:cNvPr id="7" name="Content Placeholder 5" descr="Logo&#10;&#10;Description automatically generated">
            <a:extLst>
              <a:ext uri="{FF2B5EF4-FFF2-40B4-BE49-F238E27FC236}">
                <a16:creationId xmlns:a16="http://schemas.microsoft.com/office/drawing/2014/main" id="{772469D1-AC82-4416-9E13-38B4D59D6B3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268622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tationary, pencil&#10;&#10;Description automatically generated">
            <a:extLst>
              <a:ext uri="{FF2B5EF4-FFF2-40B4-BE49-F238E27FC236}">
                <a16:creationId xmlns:a16="http://schemas.microsoft.com/office/drawing/2014/main" id="{C6C2DC79-8B3E-406F-AA08-E792248D4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00273E96-0159-40A5-B537-2400FAF9AD68}"/>
              </a:ext>
            </a:extLst>
          </p:cNvPr>
          <p:cNvSpPr txBox="1"/>
          <p:nvPr/>
        </p:nvSpPr>
        <p:spPr>
          <a:xfrm>
            <a:off x="395536" y="483518"/>
            <a:ext cx="4446494" cy="523220"/>
          </a:xfrm>
          <a:prstGeom prst="rect">
            <a:avLst/>
          </a:prstGeom>
          <a:noFill/>
        </p:spPr>
        <p:txBody>
          <a:bodyPr wrap="square" rtlCol="0">
            <a:spAutoFit/>
          </a:bodyPr>
          <a:lstStyle/>
          <a:p>
            <a:r>
              <a:rPr lang="en-GB" sz="2800" dirty="0">
                <a:solidFill>
                  <a:srgbClr val="E31B23"/>
                </a:solidFill>
                <a:latin typeface="+mj-lt"/>
              </a:rPr>
              <a:t>Appendix D part 5</a:t>
            </a:r>
          </a:p>
        </p:txBody>
      </p:sp>
      <p:sp>
        <p:nvSpPr>
          <p:cNvPr id="6" name="TextBox 5">
            <a:extLst>
              <a:ext uri="{FF2B5EF4-FFF2-40B4-BE49-F238E27FC236}">
                <a16:creationId xmlns:a16="http://schemas.microsoft.com/office/drawing/2014/main" id="{62B0943F-0626-4A17-A3E6-D04F71687772}"/>
              </a:ext>
            </a:extLst>
          </p:cNvPr>
          <p:cNvSpPr txBox="1"/>
          <p:nvPr/>
        </p:nvSpPr>
        <p:spPr>
          <a:xfrm>
            <a:off x="395536" y="1203598"/>
            <a:ext cx="6120680" cy="3046988"/>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GB" sz="1600" dirty="0"/>
              <a:t>Copy of document proving each sponsored migrant’s immigration status:</a:t>
            </a:r>
          </a:p>
          <a:p>
            <a:pPr marL="742950" lvl="1" indent="-285750">
              <a:buClr>
                <a:schemeClr val="tx1"/>
              </a:buClr>
              <a:buFont typeface="Courier New" panose="02070309020205020404" pitchFamily="49" charset="0"/>
              <a:buChar char="o"/>
            </a:pPr>
            <a:r>
              <a:rPr lang="en-GB" sz="1600" dirty="0"/>
              <a:t>biometric residence permit (</a:t>
            </a:r>
            <a:r>
              <a:rPr lang="en-GB" sz="1600" dirty="0">
                <a:solidFill>
                  <a:srgbClr val="E31B23"/>
                </a:solidFill>
              </a:rPr>
              <a:t>BRP</a:t>
            </a:r>
            <a:r>
              <a:rPr lang="en-GB" sz="1600" dirty="0"/>
              <a:t>) – both sides</a:t>
            </a:r>
          </a:p>
          <a:p>
            <a:pPr marL="742950" lvl="1" indent="-285750">
              <a:buClr>
                <a:schemeClr val="tx1"/>
              </a:buClr>
              <a:buFont typeface="Courier New" panose="02070309020205020404" pitchFamily="49" charset="0"/>
              <a:buChar char="o"/>
            </a:pPr>
            <a:r>
              <a:rPr lang="en-GB" sz="1600" dirty="0">
                <a:solidFill>
                  <a:srgbClr val="E31B23"/>
                </a:solidFill>
              </a:rPr>
              <a:t>digital status </a:t>
            </a:r>
            <a:r>
              <a:rPr lang="en-GB" sz="1600" dirty="0"/>
              <a:t>(“</a:t>
            </a:r>
            <a:r>
              <a:rPr lang="en-GB" sz="1600" dirty="0" err="1"/>
              <a:t>eVisa</a:t>
            </a:r>
            <a:r>
              <a:rPr lang="en-GB" sz="1600" dirty="0"/>
              <a:t>” - EEA nationals with biometric passports) accessed using “share code” – print/save PDF of digital status</a:t>
            </a:r>
          </a:p>
          <a:p>
            <a:pPr marL="285750" indent="-285750">
              <a:buClr>
                <a:schemeClr val="tx1"/>
              </a:buClr>
              <a:buFont typeface="Arial" panose="020B0604020202020204" pitchFamily="34" charset="0"/>
              <a:buChar char="•"/>
            </a:pPr>
            <a:endParaRPr lang="en-GB" sz="1600" dirty="0"/>
          </a:p>
          <a:p>
            <a:pPr marL="285750" indent="-285750">
              <a:buClr>
                <a:schemeClr val="tx1"/>
              </a:buClr>
              <a:buFont typeface="Arial" panose="020B0604020202020204" pitchFamily="34" charset="0"/>
              <a:buChar char="•"/>
            </a:pPr>
            <a:r>
              <a:rPr lang="en-GB" sz="1600" dirty="0">
                <a:solidFill>
                  <a:srgbClr val="E31B23"/>
                </a:solidFill>
              </a:rPr>
              <a:t>Record of absences</a:t>
            </a:r>
            <a:r>
              <a:rPr lang="en-GB" sz="1600" dirty="0"/>
              <a:t>/attendance</a:t>
            </a:r>
          </a:p>
          <a:p>
            <a:pPr marL="285750" indent="-285750">
              <a:buClr>
                <a:schemeClr val="tx1"/>
              </a:buClr>
              <a:buFont typeface="Arial" panose="020B0604020202020204" pitchFamily="34" charset="0"/>
              <a:buChar char="•"/>
            </a:pPr>
            <a:endParaRPr lang="en-GB" sz="1600" dirty="0"/>
          </a:p>
          <a:p>
            <a:pPr marL="285750" indent="-285750">
              <a:buClr>
                <a:schemeClr val="tx1"/>
              </a:buClr>
              <a:buFont typeface="Arial" panose="020B0604020202020204" pitchFamily="34" charset="0"/>
              <a:buChar char="•"/>
            </a:pPr>
            <a:r>
              <a:rPr lang="en-GB" sz="1600" dirty="0"/>
              <a:t>Current and historic </a:t>
            </a:r>
            <a:r>
              <a:rPr lang="en-GB" sz="1600" dirty="0">
                <a:solidFill>
                  <a:srgbClr val="E31B23"/>
                </a:solidFill>
              </a:rPr>
              <a:t>contact details </a:t>
            </a:r>
            <a:r>
              <a:rPr lang="en-GB" sz="1600" dirty="0"/>
              <a:t>(UK residential address, telephone number and mobile number)</a:t>
            </a:r>
          </a:p>
          <a:p>
            <a:pPr lvl="1">
              <a:buClr>
                <a:schemeClr val="tx1"/>
              </a:buClr>
            </a:pPr>
            <a:r>
              <a:rPr lang="en-GB" sz="1600" b="1" dirty="0"/>
              <a:t>NB </a:t>
            </a:r>
            <a:r>
              <a:rPr lang="en-GB" sz="1600" dirty="0"/>
              <a:t>This includes boarders’ contact details during </a:t>
            </a:r>
            <a:br>
              <a:rPr lang="en-GB" sz="1600" dirty="0"/>
            </a:br>
            <a:r>
              <a:rPr lang="en-GB" sz="1600" dirty="0"/>
              <a:t>exeats, half-term, etc when spent in the UK</a:t>
            </a:r>
            <a:endParaRPr lang="en-GB" sz="1600" b="1" dirty="0"/>
          </a:p>
        </p:txBody>
      </p:sp>
      <p:pic>
        <p:nvPicPr>
          <p:cNvPr id="7" name="Content Placeholder 5" descr="Logo&#10;&#10;Description automatically generated">
            <a:extLst>
              <a:ext uri="{FF2B5EF4-FFF2-40B4-BE49-F238E27FC236}">
                <a16:creationId xmlns:a16="http://schemas.microsoft.com/office/drawing/2014/main" id="{772469D1-AC82-4416-9E13-38B4D59D6B3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233052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6FC4BA-B576-42D7-A935-08449E1A6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80112" cy="5143500"/>
          </a:xfrm>
          <a:prstGeom prst="rect">
            <a:avLst/>
          </a:prstGeom>
        </p:spPr>
      </p:pic>
      <p:sp>
        <p:nvSpPr>
          <p:cNvPr id="5" name="TextBox 4">
            <a:extLst>
              <a:ext uri="{FF2B5EF4-FFF2-40B4-BE49-F238E27FC236}">
                <a16:creationId xmlns:a16="http://schemas.microsoft.com/office/drawing/2014/main" id="{851B12FC-60E2-4D78-A205-B07C0F88E0E7}"/>
              </a:ext>
            </a:extLst>
          </p:cNvPr>
          <p:cNvSpPr txBox="1"/>
          <p:nvPr/>
        </p:nvSpPr>
        <p:spPr>
          <a:xfrm>
            <a:off x="2915816" y="392346"/>
            <a:ext cx="5472608" cy="523220"/>
          </a:xfrm>
          <a:prstGeom prst="rect">
            <a:avLst/>
          </a:prstGeom>
          <a:noFill/>
        </p:spPr>
        <p:txBody>
          <a:bodyPr wrap="square" rtlCol="0">
            <a:spAutoFit/>
          </a:bodyPr>
          <a:lstStyle/>
          <a:p>
            <a:r>
              <a:rPr lang="en-GB" sz="2800" dirty="0">
                <a:solidFill>
                  <a:srgbClr val="E31B23"/>
                </a:solidFill>
                <a:latin typeface="+mj-lt"/>
              </a:rPr>
              <a:t>UK immigration overview</a:t>
            </a:r>
          </a:p>
        </p:txBody>
      </p:sp>
      <p:sp>
        <p:nvSpPr>
          <p:cNvPr id="6" name="TextBox 5">
            <a:extLst>
              <a:ext uri="{FF2B5EF4-FFF2-40B4-BE49-F238E27FC236}">
                <a16:creationId xmlns:a16="http://schemas.microsoft.com/office/drawing/2014/main" id="{0B9AC232-5CB9-474A-927C-D6EE68D5F262}"/>
              </a:ext>
            </a:extLst>
          </p:cNvPr>
          <p:cNvSpPr txBox="1"/>
          <p:nvPr/>
        </p:nvSpPr>
        <p:spPr>
          <a:xfrm>
            <a:off x="2918538" y="1304368"/>
            <a:ext cx="5757918" cy="3293209"/>
          </a:xfrm>
          <a:prstGeom prst="rect">
            <a:avLst/>
          </a:prstGeom>
          <a:noFill/>
        </p:spPr>
        <p:txBody>
          <a:bodyPr wrap="square" rtlCol="0">
            <a:spAutoFit/>
          </a:bodyPr>
          <a:lstStyle/>
          <a:p>
            <a:pPr marL="358775" indent="-358775">
              <a:buClr>
                <a:schemeClr val="tx1"/>
              </a:buClr>
              <a:buFont typeface="Arial" panose="020B0604020202020204" pitchFamily="34" charset="0"/>
              <a:buChar char="•"/>
            </a:pPr>
            <a:r>
              <a:rPr lang="en-GB" sz="1600" dirty="0"/>
              <a:t>British citizens, Irish citizens and those with right of abode not subject to ‘</a:t>
            </a:r>
            <a:r>
              <a:rPr lang="en-GB" sz="1600" dirty="0">
                <a:solidFill>
                  <a:srgbClr val="E31B23"/>
                </a:solidFill>
              </a:rPr>
              <a:t>immigration control</a:t>
            </a:r>
            <a:r>
              <a:rPr lang="en-GB" sz="1600" dirty="0"/>
              <a:t>’</a:t>
            </a:r>
          </a:p>
          <a:p>
            <a:pPr marL="358775" indent="-358775">
              <a:buClr>
                <a:schemeClr val="tx1"/>
              </a:buClr>
              <a:buFont typeface="Arial" panose="020B0604020202020204" pitchFamily="34" charset="0"/>
              <a:buChar char="•"/>
            </a:pPr>
            <a:r>
              <a:rPr lang="en-GB" sz="1600" dirty="0"/>
              <a:t>EEA nationals subject to immigration control since </a:t>
            </a:r>
            <a:r>
              <a:rPr lang="en-GB" sz="1600" dirty="0">
                <a:solidFill>
                  <a:srgbClr val="E31B23"/>
                </a:solidFill>
              </a:rPr>
              <a:t>1 Jan 2021</a:t>
            </a:r>
          </a:p>
          <a:p>
            <a:pPr marL="358775" indent="-358775">
              <a:buClr>
                <a:schemeClr val="tx1"/>
              </a:buClr>
              <a:buFont typeface="Arial" panose="020B0604020202020204" pitchFamily="34" charset="0"/>
              <a:buChar char="•"/>
            </a:pPr>
            <a:r>
              <a:rPr lang="en-GB" sz="1600" dirty="0">
                <a:solidFill>
                  <a:srgbClr val="E31B23"/>
                </a:solidFill>
              </a:rPr>
              <a:t>Immigration Rules </a:t>
            </a:r>
            <a:r>
              <a:rPr lang="en-GB" sz="1600" dirty="0"/>
              <a:t>set out requirements for visas, entry, extensions of stay in immigration categories, including:</a:t>
            </a:r>
          </a:p>
          <a:p>
            <a:pPr marL="815975" lvl="1" indent="-358775">
              <a:buFont typeface="Courier New" panose="02070309020205020404" pitchFamily="49" charset="0"/>
              <a:buChar char="o"/>
            </a:pPr>
            <a:r>
              <a:rPr lang="en-GB" sz="1600" dirty="0"/>
              <a:t>Visits</a:t>
            </a:r>
          </a:p>
          <a:p>
            <a:pPr marL="815975" lvl="1" indent="-358775">
              <a:buFont typeface="Courier New" panose="02070309020205020404" pitchFamily="49" charset="0"/>
              <a:buChar char="o"/>
            </a:pPr>
            <a:r>
              <a:rPr lang="en-GB" sz="1600" dirty="0"/>
              <a:t>Work</a:t>
            </a:r>
          </a:p>
          <a:p>
            <a:pPr marL="815975" lvl="1" indent="-358775">
              <a:buFont typeface="Courier New" panose="02070309020205020404" pitchFamily="49" charset="0"/>
              <a:buChar char="o"/>
            </a:pPr>
            <a:r>
              <a:rPr lang="en-GB" sz="1600" dirty="0"/>
              <a:t>Study</a:t>
            </a:r>
          </a:p>
          <a:p>
            <a:pPr marL="815975" lvl="1" indent="-358775">
              <a:buFont typeface="Courier New" panose="02070309020205020404" pitchFamily="49" charset="0"/>
              <a:buChar char="o"/>
            </a:pPr>
            <a:r>
              <a:rPr lang="en-GB" sz="1600" dirty="0"/>
              <a:t>Family reunion, protection, Human Rights</a:t>
            </a:r>
          </a:p>
          <a:p>
            <a:pPr marL="358775" indent="-358775">
              <a:buFont typeface="Arial" panose="020B0604020202020204" pitchFamily="34" charset="0"/>
              <a:buChar char="•"/>
            </a:pPr>
            <a:r>
              <a:rPr lang="en-GB" sz="1600" dirty="0"/>
              <a:t>Formal process of employer and education provider </a:t>
            </a:r>
            <a:r>
              <a:rPr lang="en-GB" sz="1600" dirty="0">
                <a:solidFill>
                  <a:srgbClr val="E31B23"/>
                </a:solidFill>
              </a:rPr>
              <a:t>sponsorship</a:t>
            </a:r>
            <a:r>
              <a:rPr lang="en-GB" sz="1600" dirty="0"/>
              <a:t> since 2008</a:t>
            </a:r>
          </a:p>
          <a:p>
            <a:pPr marL="358775" indent="-358775">
              <a:buFont typeface="Arial" panose="020B0604020202020204" pitchFamily="34" charset="0"/>
              <a:buChar char="•"/>
            </a:pPr>
            <a:r>
              <a:rPr lang="en-GB" sz="1600" dirty="0"/>
              <a:t>Immigration control “</a:t>
            </a:r>
            <a:r>
              <a:rPr lang="en-GB" sz="1600" dirty="0">
                <a:solidFill>
                  <a:srgbClr val="E31B23"/>
                </a:solidFill>
              </a:rPr>
              <a:t>outsourced</a:t>
            </a:r>
            <a:r>
              <a:rPr lang="en-GB" sz="1600" dirty="0"/>
              <a:t>” through Hostile Environment</a:t>
            </a:r>
          </a:p>
        </p:txBody>
      </p:sp>
      <p:pic>
        <p:nvPicPr>
          <p:cNvPr id="7" name="Content Placeholder 5" descr="Logo&#10;&#10;Description automatically generated">
            <a:extLst>
              <a:ext uri="{FF2B5EF4-FFF2-40B4-BE49-F238E27FC236}">
                <a16:creationId xmlns:a16="http://schemas.microsoft.com/office/drawing/2014/main" id="{58D37C7C-0E46-49B8-AA5C-6D1133CAAED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452320" y="4515966"/>
            <a:ext cx="1152128" cy="275080"/>
          </a:xfrm>
        </p:spPr>
      </p:pic>
    </p:spTree>
    <p:extLst>
      <p:ext uri="{BB962C8B-B14F-4D97-AF65-F5344CB8AC3E}">
        <p14:creationId xmlns:p14="http://schemas.microsoft.com/office/powerpoint/2010/main" val="35004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87A065AF-24CD-4915-89AB-51BE758C4775}"/>
              </a:ext>
            </a:extLst>
          </p:cNvPr>
          <p:cNvPicPr>
            <a:picLocks noChangeAspect="1"/>
          </p:cNvPicPr>
          <p:nvPr/>
        </p:nvPicPr>
        <p:blipFill rotWithShape="1">
          <a:blip r:embed="rId2">
            <a:extLst>
              <a:ext uri="{28A0092B-C50C-407E-A947-70E740481C1C}">
                <a14:useLocalDpi xmlns:a14="http://schemas.microsoft.com/office/drawing/2010/main" val="0"/>
              </a:ext>
            </a:extLst>
          </a:blip>
          <a:srcRect r="11823"/>
          <a:stretch/>
        </p:blipFill>
        <p:spPr>
          <a:xfrm>
            <a:off x="1081136" y="0"/>
            <a:ext cx="8062864" cy="5143500"/>
          </a:xfrm>
          <a:prstGeom prst="rect">
            <a:avLst/>
          </a:prstGeom>
        </p:spPr>
      </p:pic>
      <p:sp>
        <p:nvSpPr>
          <p:cNvPr id="5" name="TextBox 4">
            <a:extLst>
              <a:ext uri="{FF2B5EF4-FFF2-40B4-BE49-F238E27FC236}">
                <a16:creationId xmlns:a16="http://schemas.microsoft.com/office/drawing/2014/main" id="{29895D20-3007-4CD0-AE4A-EEFA3659058C}"/>
              </a:ext>
            </a:extLst>
          </p:cNvPr>
          <p:cNvSpPr txBox="1"/>
          <p:nvPr/>
        </p:nvSpPr>
        <p:spPr>
          <a:xfrm>
            <a:off x="467544" y="674494"/>
            <a:ext cx="7134962" cy="523220"/>
          </a:xfrm>
          <a:prstGeom prst="rect">
            <a:avLst/>
          </a:prstGeom>
          <a:noFill/>
        </p:spPr>
        <p:txBody>
          <a:bodyPr wrap="square" rtlCol="0">
            <a:spAutoFit/>
          </a:bodyPr>
          <a:lstStyle/>
          <a:p>
            <a:r>
              <a:rPr lang="en-GB" sz="2800" dirty="0">
                <a:solidFill>
                  <a:srgbClr val="E31B23"/>
                </a:solidFill>
                <a:latin typeface="+mj-lt"/>
              </a:rPr>
              <a:t>BRPs</a:t>
            </a:r>
          </a:p>
        </p:txBody>
      </p:sp>
      <p:sp>
        <p:nvSpPr>
          <p:cNvPr id="6" name="TextBox 5">
            <a:extLst>
              <a:ext uri="{FF2B5EF4-FFF2-40B4-BE49-F238E27FC236}">
                <a16:creationId xmlns:a16="http://schemas.microsoft.com/office/drawing/2014/main" id="{0227009D-E152-4527-B5C4-53889DD99EBC}"/>
              </a:ext>
            </a:extLst>
          </p:cNvPr>
          <p:cNvSpPr txBox="1"/>
          <p:nvPr/>
        </p:nvSpPr>
        <p:spPr>
          <a:xfrm>
            <a:off x="467544" y="1347614"/>
            <a:ext cx="7595320" cy="318548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90-day vignette – BRP to be collected from Post Office before vignette </a:t>
            </a:r>
            <a:br>
              <a:rPr lang="en-GB" sz="1600" dirty="0"/>
            </a:br>
            <a:r>
              <a:rPr lang="en-GB" sz="1600" dirty="0"/>
              <a:t>expires or within 10 days of arrival</a:t>
            </a:r>
          </a:p>
          <a:p>
            <a:pPr marL="285750" indent="-285750">
              <a:spcAft>
                <a:spcPts val="600"/>
              </a:spcAft>
              <a:buFont typeface="Arial" panose="020B0604020202020204" pitchFamily="34" charset="0"/>
              <a:buChar char="•"/>
            </a:pPr>
            <a:r>
              <a:rPr lang="en-GB" sz="1600" dirty="0"/>
              <a:t>Responsible adult to accompany under 18s</a:t>
            </a:r>
          </a:p>
          <a:p>
            <a:pPr marL="285750" indent="-285750">
              <a:spcAft>
                <a:spcPts val="600"/>
              </a:spcAft>
              <a:buFont typeface="Arial" panose="020B0604020202020204" pitchFamily="34" charset="0"/>
              <a:buChar char="•"/>
            </a:pPr>
            <a:r>
              <a:rPr lang="en-GB" sz="1600" dirty="0"/>
              <a:t>With approval (“</a:t>
            </a:r>
            <a:r>
              <a:rPr lang="en-GB" sz="1600" dirty="0">
                <a:solidFill>
                  <a:srgbClr val="E31B23"/>
                </a:solidFill>
              </a:rPr>
              <a:t>Standing Authority</a:t>
            </a:r>
            <a:r>
              <a:rPr lang="en-GB" sz="1600" dirty="0"/>
              <a:t>”), sponsor can collect BRP on pupil’s behalf, </a:t>
            </a:r>
            <a:br>
              <a:rPr lang="en-GB" sz="1600" dirty="0"/>
            </a:br>
            <a:r>
              <a:rPr lang="en-GB" sz="1600" dirty="0"/>
              <a:t>but they must take pupil’s passport to the Post Office</a:t>
            </a:r>
          </a:p>
          <a:p>
            <a:pPr marL="285750" indent="-285750">
              <a:spcAft>
                <a:spcPts val="600"/>
              </a:spcAft>
              <a:buFont typeface="Arial" panose="020B0604020202020204" pitchFamily="34" charset="0"/>
              <a:buChar char="•"/>
            </a:pPr>
            <a:r>
              <a:rPr lang="en-GB" sz="1600" dirty="0"/>
              <a:t>Parents cannot collect child’s BRP unless approved (“Responsible Adult” – one week processing), </a:t>
            </a:r>
            <a:r>
              <a:rPr lang="en-GB" sz="1600" i="1" dirty="0"/>
              <a:t>or </a:t>
            </a:r>
            <a:r>
              <a:rPr lang="en-GB" sz="1600" dirty="0"/>
              <a:t>collecting own BRP and child is named as their dependant</a:t>
            </a:r>
          </a:p>
          <a:p>
            <a:pPr marL="285750" indent="-285750">
              <a:spcAft>
                <a:spcPts val="600"/>
              </a:spcAft>
              <a:buFont typeface="Arial" panose="020B0604020202020204" pitchFamily="34" charset="0"/>
              <a:buChar char="•"/>
            </a:pPr>
            <a:r>
              <a:rPr lang="en-GB" sz="1600" dirty="0"/>
              <a:t>Schools may register as </a:t>
            </a:r>
            <a:r>
              <a:rPr lang="en-GB" sz="1600" i="1" dirty="0">
                <a:solidFill>
                  <a:srgbClr val="E31B23"/>
                </a:solidFill>
              </a:rPr>
              <a:t>Alternative Collection Location</a:t>
            </a:r>
            <a:r>
              <a:rPr lang="en-GB" sz="1600" dirty="0">
                <a:solidFill>
                  <a:srgbClr val="E31B23"/>
                </a:solidFill>
              </a:rPr>
              <a:t> </a:t>
            </a:r>
            <a:r>
              <a:rPr lang="en-GB" sz="1600" dirty="0"/>
              <a:t>and receive pupils’ BRPs</a:t>
            </a:r>
            <a:br>
              <a:rPr lang="en-GB" sz="1600" dirty="0"/>
            </a:br>
            <a:r>
              <a:rPr lang="en-GB" sz="1600" dirty="0"/>
              <a:t>ACL code must be used on visa application</a:t>
            </a:r>
          </a:p>
          <a:p>
            <a:pPr marL="285750" indent="-285750">
              <a:spcAft>
                <a:spcPts val="600"/>
              </a:spcAft>
              <a:buFont typeface="Arial" panose="020B0604020202020204" pitchFamily="34" charset="0"/>
              <a:buChar char="•"/>
            </a:pPr>
            <a:r>
              <a:rPr lang="en-GB" sz="1600" u="sng" dirty="0"/>
              <a:t>Check conditions</a:t>
            </a:r>
            <a:r>
              <a:rPr lang="en-GB" sz="1600" dirty="0"/>
              <a:t>: expiry date (NB 31/12/2024), personal details, work restrictions, sponsor licence number… police registration no longer required!</a:t>
            </a:r>
          </a:p>
        </p:txBody>
      </p:sp>
      <p:pic>
        <p:nvPicPr>
          <p:cNvPr id="7" name="Content Placeholder 5" descr="Logo&#10;&#10;Description automatically generated">
            <a:extLst>
              <a:ext uri="{FF2B5EF4-FFF2-40B4-BE49-F238E27FC236}">
                <a16:creationId xmlns:a16="http://schemas.microsoft.com/office/drawing/2014/main" id="{BDB6DDF4-A4A0-4832-8047-17A45B51A7BF}"/>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184737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C46C8B-96F4-9837-CA4B-D26E1DCF9F1F}"/>
              </a:ext>
            </a:extLst>
          </p:cNvPr>
          <p:cNvPicPr>
            <a:picLocks noChangeAspect="1"/>
          </p:cNvPicPr>
          <p:nvPr/>
        </p:nvPicPr>
        <p:blipFill rotWithShape="1">
          <a:blip r:embed="rId2">
            <a:extLst>
              <a:ext uri="{28A0092B-C50C-407E-A947-70E740481C1C}">
                <a14:useLocalDpi xmlns:a14="http://schemas.microsoft.com/office/drawing/2010/main" val="0"/>
              </a:ext>
            </a:extLst>
          </a:blip>
          <a:srcRect b="5201"/>
          <a:stretch/>
        </p:blipFill>
        <p:spPr>
          <a:xfrm>
            <a:off x="0" y="267494"/>
            <a:ext cx="9144000" cy="4876006"/>
          </a:xfrm>
          <a:prstGeom prst="rect">
            <a:avLst/>
          </a:prstGeom>
        </p:spPr>
      </p:pic>
      <p:sp>
        <p:nvSpPr>
          <p:cNvPr id="5" name="TextBox 4">
            <a:extLst>
              <a:ext uri="{FF2B5EF4-FFF2-40B4-BE49-F238E27FC236}">
                <a16:creationId xmlns:a16="http://schemas.microsoft.com/office/drawing/2014/main" id="{D8A60A0D-DC5D-46F2-8DBA-58D4A7396E5A}"/>
              </a:ext>
            </a:extLst>
          </p:cNvPr>
          <p:cNvSpPr txBox="1"/>
          <p:nvPr/>
        </p:nvSpPr>
        <p:spPr>
          <a:xfrm>
            <a:off x="611559" y="411510"/>
            <a:ext cx="7704855" cy="523220"/>
          </a:xfrm>
          <a:prstGeom prst="rect">
            <a:avLst/>
          </a:prstGeom>
          <a:noFill/>
        </p:spPr>
        <p:txBody>
          <a:bodyPr wrap="square" rtlCol="0">
            <a:spAutoFit/>
          </a:bodyPr>
          <a:lstStyle/>
          <a:p>
            <a:pPr algn="l"/>
            <a:r>
              <a:rPr lang="en-US" sz="2800" dirty="0">
                <a:solidFill>
                  <a:srgbClr val="E31B23"/>
                </a:solidFill>
                <a:latin typeface="+mj-lt"/>
              </a:rPr>
              <a:t>Going digital</a:t>
            </a:r>
            <a:endParaRPr lang="en-GB" sz="2800" dirty="0">
              <a:solidFill>
                <a:srgbClr val="E31B23"/>
              </a:solidFill>
              <a:latin typeface="+mj-lt"/>
            </a:endParaRPr>
          </a:p>
        </p:txBody>
      </p:sp>
      <p:pic>
        <p:nvPicPr>
          <p:cNvPr id="8" name="Content Placeholder 5" descr="Logo&#10;&#10;Description automatically generated">
            <a:extLst>
              <a:ext uri="{FF2B5EF4-FFF2-40B4-BE49-F238E27FC236}">
                <a16:creationId xmlns:a16="http://schemas.microsoft.com/office/drawing/2014/main" id="{A36E49CD-2957-49B6-A106-92078A83A953}"/>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1520" y="4597992"/>
            <a:ext cx="1151313" cy="274320"/>
          </a:xfrm>
        </p:spPr>
      </p:pic>
      <p:sp>
        <p:nvSpPr>
          <p:cNvPr id="3" name="Content Placeholder 2">
            <a:extLst>
              <a:ext uri="{FF2B5EF4-FFF2-40B4-BE49-F238E27FC236}">
                <a16:creationId xmlns:a16="http://schemas.microsoft.com/office/drawing/2014/main" id="{7DDC31A1-3989-475B-973F-3DCDFC4E340B}"/>
              </a:ext>
            </a:extLst>
          </p:cNvPr>
          <p:cNvSpPr>
            <a:spLocks noGrp="1"/>
          </p:cNvSpPr>
          <p:nvPr>
            <p:ph sz="half" idx="2"/>
          </p:nvPr>
        </p:nvSpPr>
        <p:spPr>
          <a:xfrm>
            <a:off x="611560" y="1047167"/>
            <a:ext cx="7704856" cy="3900847"/>
          </a:xfrm>
        </p:spPr>
        <p:txBody>
          <a:bodyPr/>
          <a:lstStyle/>
          <a:p>
            <a:pPr marL="376238" indent="-285750">
              <a:buClr>
                <a:schemeClr val="tx1"/>
              </a:buClr>
              <a:buFont typeface="Arial" panose="020B0604020202020204" pitchFamily="34" charset="0"/>
              <a:buChar char="•"/>
            </a:pPr>
            <a:r>
              <a:rPr lang="en-US" sz="1600" dirty="0">
                <a:solidFill>
                  <a:schemeClr val="tx1"/>
                </a:solidFill>
              </a:rPr>
              <a:t>Immigration system to become “</a:t>
            </a:r>
            <a:r>
              <a:rPr lang="en-US" sz="1600" dirty="0">
                <a:solidFill>
                  <a:srgbClr val="E31B23"/>
                </a:solidFill>
              </a:rPr>
              <a:t>digital by default</a:t>
            </a:r>
            <a:r>
              <a:rPr lang="en-US" sz="1600" dirty="0">
                <a:solidFill>
                  <a:schemeClr val="tx1"/>
                </a:solidFill>
              </a:rPr>
              <a:t>”</a:t>
            </a:r>
          </a:p>
          <a:p>
            <a:pPr marL="376238" indent="-285750">
              <a:buClr>
                <a:schemeClr val="tx1"/>
              </a:buClr>
              <a:buFont typeface="Arial" panose="020B0604020202020204" pitchFamily="34" charset="0"/>
              <a:buChar char="•"/>
            </a:pPr>
            <a:r>
              <a:rPr lang="en-US" sz="1600" dirty="0">
                <a:solidFill>
                  <a:schemeClr val="tx1"/>
                </a:solidFill>
              </a:rPr>
              <a:t>BRPs all expire on or before </a:t>
            </a:r>
            <a:r>
              <a:rPr lang="en-US" sz="1600" dirty="0">
                <a:solidFill>
                  <a:srgbClr val="E31B23"/>
                </a:solidFill>
              </a:rPr>
              <a:t>31 Dec 2024</a:t>
            </a:r>
          </a:p>
          <a:p>
            <a:pPr marL="376238" indent="-285750">
              <a:buClr>
                <a:schemeClr val="tx1"/>
              </a:buClr>
              <a:buFont typeface="Arial" panose="020B0604020202020204" pitchFamily="34" charset="0"/>
              <a:buChar char="•"/>
            </a:pPr>
            <a:r>
              <a:rPr lang="en-US" sz="1600" dirty="0">
                <a:solidFill>
                  <a:schemeClr val="tx1"/>
                </a:solidFill>
              </a:rPr>
              <a:t>Key part of new system will be the introduction and expansion of the </a:t>
            </a:r>
            <a:r>
              <a:rPr lang="en-US" sz="1600" dirty="0">
                <a:solidFill>
                  <a:srgbClr val="E31B23"/>
                </a:solidFill>
              </a:rPr>
              <a:t>Electronic Travel Authorisation </a:t>
            </a:r>
            <a:r>
              <a:rPr lang="en-US" sz="1600" dirty="0">
                <a:solidFill>
                  <a:schemeClr val="tx1"/>
                </a:solidFill>
              </a:rPr>
              <a:t>scheme:</a:t>
            </a:r>
          </a:p>
          <a:p>
            <a:pPr marL="914401" lvl="1" indent="-285750">
              <a:buClr>
                <a:schemeClr val="tx1"/>
              </a:buClr>
              <a:buFont typeface="Courier New" panose="02070309020205020404" pitchFamily="49" charset="0"/>
              <a:buChar char="o"/>
            </a:pPr>
            <a:r>
              <a:rPr lang="en-US" sz="1600" dirty="0">
                <a:solidFill>
                  <a:schemeClr val="tx1"/>
                </a:solidFill>
              </a:rPr>
              <a:t>Qatari nationals need ETA since 15 Nov 2023; Bahrain, Kuwait, Oman, UAE, </a:t>
            </a:r>
            <a:br>
              <a:rPr lang="en-US" sz="1600" dirty="0">
                <a:solidFill>
                  <a:schemeClr val="tx1"/>
                </a:solidFill>
              </a:rPr>
            </a:br>
            <a:r>
              <a:rPr lang="en-US" sz="1600" dirty="0">
                <a:solidFill>
                  <a:schemeClr val="tx1"/>
                </a:solidFill>
              </a:rPr>
              <a:t>Saudi Arabia and Jordan from 1 Feb</a:t>
            </a:r>
          </a:p>
          <a:p>
            <a:pPr marL="914401" lvl="1" indent="-285750">
              <a:buClr>
                <a:schemeClr val="tx1"/>
              </a:buClr>
              <a:buFont typeface="Courier New" panose="02070309020205020404" pitchFamily="49" charset="0"/>
              <a:buChar char="o"/>
            </a:pPr>
            <a:r>
              <a:rPr lang="en-US" sz="1600" dirty="0">
                <a:solidFill>
                  <a:schemeClr val="tx1"/>
                </a:solidFill>
              </a:rPr>
              <a:t>Slow roll-out is to ensure airlines can access ETA data at check-in</a:t>
            </a:r>
          </a:p>
          <a:p>
            <a:pPr marL="914401" lvl="1" indent="-285750">
              <a:buClr>
                <a:schemeClr val="tx1"/>
              </a:buClr>
              <a:buFont typeface="Courier New" panose="02070309020205020404" pitchFamily="49" charset="0"/>
              <a:buChar char="o"/>
            </a:pPr>
            <a:r>
              <a:rPr lang="en-US" sz="1600" dirty="0">
                <a:solidFill>
                  <a:srgbClr val="E31B23"/>
                </a:solidFill>
              </a:rPr>
              <a:t>Goal is for everyone to either have a visa or an ETA before </a:t>
            </a:r>
            <a:br>
              <a:rPr lang="en-US" sz="1600" dirty="0">
                <a:solidFill>
                  <a:srgbClr val="E31B23"/>
                </a:solidFill>
              </a:rPr>
            </a:br>
            <a:r>
              <a:rPr lang="en-US" sz="1600" dirty="0">
                <a:solidFill>
                  <a:srgbClr val="E31B23"/>
                </a:solidFill>
              </a:rPr>
              <a:t>travelling to the UK</a:t>
            </a:r>
          </a:p>
          <a:p>
            <a:pPr marL="376238" indent="-285750">
              <a:buClr>
                <a:schemeClr val="tx1"/>
              </a:buClr>
              <a:buFont typeface="Arial" panose="020B0604020202020204" pitchFamily="34" charset="0"/>
              <a:buChar char="•"/>
            </a:pPr>
            <a:r>
              <a:rPr lang="en-US" sz="1600" dirty="0">
                <a:solidFill>
                  <a:schemeClr val="tx1"/>
                </a:solidFill>
              </a:rPr>
              <a:t>Govt to issue instructions to holders of visas due to expire </a:t>
            </a:r>
            <a:br>
              <a:rPr lang="en-US" sz="1600" dirty="0">
                <a:solidFill>
                  <a:schemeClr val="tx1"/>
                </a:solidFill>
              </a:rPr>
            </a:br>
            <a:r>
              <a:rPr lang="en-US" sz="1600" dirty="0">
                <a:solidFill>
                  <a:schemeClr val="tx1"/>
                </a:solidFill>
              </a:rPr>
              <a:t>after 31 Dec 2024 on how to create a </a:t>
            </a:r>
            <a:r>
              <a:rPr lang="en-US" sz="1600" dirty="0">
                <a:solidFill>
                  <a:srgbClr val="E31B23"/>
                </a:solidFill>
              </a:rPr>
              <a:t>UKVI account </a:t>
            </a:r>
            <a:br>
              <a:rPr lang="en-US" sz="1600" dirty="0">
                <a:solidFill>
                  <a:schemeClr val="tx1"/>
                </a:solidFill>
              </a:rPr>
            </a:br>
            <a:r>
              <a:rPr lang="en-US" sz="1600" dirty="0">
                <a:solidFill>
                  <a:schemeClr val="tx1"/>
                </a:solidFill>
              </a:rPr>
              <a:t>so that they can access and share their </a:t>
            </a:r>
            <a:r>
              <a:rPr lang="en-US" sz="1600" dirty="0" err="1">
                <a:solidFill>
                  <a:schemeClr val="tx1"/>
                </a:solidFill>
              </a:rPr>
              <a:t>eVisas</a:t>
            </a:r>
            <a:endParaRPr lang="en-GB" sz="1600" b="0" i="0" dirty="0">
              <a:solidFill>
                <a:schemeClr val="tx1"/>
              </a:solidFill>
              <a:effectLst/>
            </a:endParaRPr>
          </a:p>
        </p:txBody>
      </p:sp>
    </p:spTree>
    <p:extLst>
      <p:ext uri="{BB962C8B-B14F-4D97-AF65-F5344CB8AC3E}">
        <p14:creationId xmlns:p14="http://schemas.microsoft.com/office/powerpoint/2010/main" val="311370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tationary, pencil&#10;&#10;Description automatically generated">
            <a:extLst>
              <a:ext uri="{FF2B5EF4-FFF2-40B4-BE49-F238E27FC236}">
                <a16:creationId xmlns:a16="http://schemas.microsoft.com/office/drawing/2014/main" id="{C6C2DC79-8B3E-406F-AA08-E792248D4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00273E96-0159-40A5-B537-2400FAF9AD68}"/>
              </a:ext>
            </a:extLst>
          </p:cNvPr>
          <p:cNvSpPr txBox="1"/>
          <p:nvPr/>
        </p:nvSpPr>
        <p:spPr>
          <a:xfrm>
            <a:off x="395536" y="483518"/>
            <a:ext cx="4446494" cy="523220"/>
          </a:xfrm>
          <a:prstGeom prst="rect">
            <a:avLst/>
          </a:prstGeom>
          <a:noFill/>
        </p:spPr>
        <p:txBody>
          <a:bodyPr wrap="square" rtlCol="0">
            <a:spAutoFit/>
          </a:bodyPr>
          <a:lstStyle/>
          <a:p>
            <a:r>
              <a:rPr lang="en-GB" sz="2800" dirty="0">
                <a:solidFill>
                  <a:srgbClr val="E31B23"/>
                </a:solidFill>
                <a:latin typeface="+mj-lt"/>
              </a:rPr>
              <a:t>Appendix D part 5</a:t>
            </a:r>
          </a:p>
        </p:txBody>
      </p:sp>
      <p:sp>
        <p:nvSpPr>
          <p:cNvPr id="6" name="TextBox 5">
            <a:extLst>
              <a:ext uri="{FF2B5EF4-FFF2-40B4-BE49-F238E27FC236}">
                <a16:creationId xmlns:a16="http://schemas.microsoft.com/office/drawing/2014/main" id="{62B0943F-0626-4A17-A3E6-D04F71687772}"/>
              </a:ext>
            </a:extLst>
          </p:cNvPr>
          <p:cNvSpPr txBox="1"/>
          <p:nvPr/>
        </p:nvSpPr>
        <p:spPr>
          <a:xfrm>
            <a:off x="395536" y="1203598"/>
            <a:ext cx="6624736"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t>Day pupils in a </a:t>
            </a:r>
            <a:r>
              <a:rPr lang="en-GB" sz="1600" dirty="0">
                <a:solidFill>
                  <a:srgbClr val="E31B23"/>
                </a:solidFill>
              </a:rPr>
              <a:t>private foster care </a:t>
            </a:r>
            <a:r>
              <a:rPr lang="en-GB" sz="1600" dirty="0"/>
              <a:t>arrangement:</a:t>
            </a:r>
          </a:p>
          <a:p>
            <a:pPr marL="742950" lvl="1" indent="-285750">
              <a:buFont typeface="Courier New" panose="02070309020205020404" pitchFamily="49" charset="0"/>
              <a:buChar char="o"/>
            </a:pPr>
            <a:r>
              <a:rPr lang="en-GB" sz="1600" dirty="0"/>
              <a:t>advise local authority of the </a:t>
            </a:r>
            <a:r>
              <a:rPr lang="en-GB" sz="1600" b="1" dirty="0"/>
              <a:t>name of the foster carer </a:t>
            </a:r>
            <a:r>
              <a:rPr lang="en-GB" sz="1600" dirty="0"/>
              <a:t>and the </a:t>
            </a:r>
            <a:r>
              <a:rPr lang="en-GB" sz="1600" b="1" dirty="0"/>
              <a:t>address</a:t>
            </a:r>
            <a:r>
              <a:rPr lang="en-GB" sz="1600" dirty="0"/>
              <a:t> where the foster carer and the pupil will be living</a:t>
            </a:r>
          </a:p>
          <a:p>
            <a:pPr marL="742950" lvl="1" indent="-285750">
              <a:buFont typeface="Courier New" panose="02070309020205020404" pitchFamily="49" charset="0"/>
              <a:buChar char="o"/>
            </a:pPr>
            <a:r>
              <a:rPr lang="en-GB" sz="1600" dirty="0"/>
              <a:t>also advise LA of new/changed foster care arrangements, as soon as you become aware of them</a:t>
            </a:r>
          </a:p>
          <a:p>
            <a:pPr marL="742950" lvl="1" indent="-285750">
              <a:buFont typeface="Courier New" panose="02070309020205020404" pitchFamily="49" charset="0"/>
              <a:buChar char="o"/>
            </a:pPr>
            <a:r>
              <a:rPr lang="en-GB" sz="1600" b="1" dirty="0"/>
              <a:t>Retain record(s) of the notification(s) to the local authority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Copies or originals if possible of </a:t>
            </a:r>
            <a:r>
              <a:rPr lang="en-GB" sz="1600" dirty="0">
                <a:solidFill>
                  <a:srgbClr val="E31B23"/>
                </a:solidFill>
              </a:rPr>
              <a:t>evidence</a:t>
            </a:r>
            <a:r>
              <a:rPr lang="en-GB" sz="1600" dirty="0"/>
              <a:t> assessed as part </a:t>
            </a:r>
            <a:br>
              <a:rPr lang="en-GB" sz="1600" dirty="0"/>
            </a:br>
            <a:r>
              <a:rPr lang="en-GB" sz="1600" dirty="0"/>
              <a:t>of the process of making an </a:t>
            </a:r>
            <a:r>
              <a:rPr lang="en-GB" sz="1600" dirty="0">
                <a:solidFill>
                  <a:srgbClr val="E31B23"/>
                </a:solidFill>
              </a:rPr>
              <a:t>offer</a:t>
            </a:r>
            <a:r>
              <a:rPr lang="en-GB" sz="1600" dirty="0"/>
              <a:t> to the migrant</a:t>
            </a:r>
          </a:p>
        </p:txBody>
      </p:sp>
      <p:pic>
        <p:nvPicPr>
          <p:cNvPr id="7" name="Content Placeholder 5" descr="Logo&#10;&#10;Description automatically generated">
            <a:extLst>
              <a:ext uri="{FF2B5EF4-FFF2-40B4-BE49-F238E27FC236}">
                <a16:creationId xmlns:a16="http://schemas.microsoft.com/office/drawing/2014/main" id="{772469D1-AC82-4416-9E13-38B4D59D6B3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183700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C1108644-BE8C-472E-A6EE-5E66178C6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57F8EF3D-98A4-44D1-83D4-DF1D0E98A1FD}"/>
              </a:ext>
            </a:extLst>
          </p:cNvPr>
          <p:cNvSpPr txBox="1"/>
          <p:nvPr/>
        </p:nvSpPr>
        <p:spPr>
          <a:xfrm>
            <a:off x="3707904" y="555526"/>
            <a:ext cx="4968552" cy="523220"/>
          </a:xfrm>
          <a:prstGeom prst="rect">
            <a:avLst/>
          </a:prstGeom>
          <a:noFill/>
        </p:spPr>
        <p:txBody>
          <a:bodyPr wrap="square" rtlCol="0">
            <a:spAutoFit/>
          </a:bodyPr>
          <a:lstStyle/>
          <a:p>
            <a:pPr algn="r"/>
            <a:r>
              <a:rPr lang="en-GB" sz="2800" dirty="0">
                <a:solidFill>
                  <a:srgbClr val="E31B23"/>
                </a:solidFill>
                <a:latin typeface="+mj-lt"/>
              </a:rPr>
              <a:t>The “secret” record keeping duty </a:t>
            </a:r>
          </a:p>
        </p:txBody>
      </p:sp>
      <p:sp>
        <p:nvSpPr>
          <p:cNvPr id="6" name="TextBox 5">
            <a:extLst>
              <a:ext uri="{FF2B5EF4-FFF2-40B4-BE49-F238E27FC236}">
                <a16:creationId xmlns:a16="http://schemas.microsoft.com/office/drawing/2014/main" id="{77DF38FE-4D16-4DBE-A71B-E80A8C90D597}"/>
              </a:ext>
            </a:extLst>
          </p:cNvPr>
          <p:cNvSpPr txBox="1"/>
          <p:nvPr/>
        </p:nvSpPr>
        <p:spPr>
          <a:xfrm>
            <a:off x="3797914" y="1203598"/>
            <a:ext cx="4806534" cy="3046988"/>
          </a:xfrm>
          <a:prstGeom prst="rect">
            <a:avLst/>
          </a:prstGeom>
          <a:noFill/>
        </p:spPr>
        <p:txBody>
          <a:bodyPr wrap="square" rtlCol="0">
            <a:spAutoFit/>
          </a:bodyPr>
          <a:lstStyle/>
          <a:p>
            <a:r>
              <a:rPr lang="en-GB" sz="1600" dirty="0"/>
              <a:t>Student  Sponsor Guidance (Document 2): para 2.8</a:t>
            </a:r>
          </a:p>
          <a:p>
            <a:endParaRPr lang="en-GB" sz="1600" dirty="0"/>
          </a:p>
          <a:p>
            <a:pPr lvl="1"/>
            <a:r>
              <a:rPr lang="en-GB" sz="1600" i="1" dirty="0"/>
              <a:t>Sponsors of a child under the age of 18 must keep a copy of the </a:t>
            </a:r>
            <a:r>
              <a:rPr lang="en-GB" sz="1600" i="1" dirty="0">
                <a:solidFill>
                  <a:srgbClr val="E31B23"/>
                </a:solidFill>
              </a:rPr>
              <a:t>letter from the child’s parents </a:t>
            </a:r>
            <a:r>
              <a:rPr lang="en-GB" sz="1600" i="1" dirty="0"/>
              <a:t>or legal guardian, or just one parent if that parent has sole legal responsibility for the child. This should </a:t>
            </a:r>
            <a:r>
              <a:rPr lang="en-GB" sz="1600" i="1" dirty="0">
                <a:solidFill>
                  <a:srgbClr val="E31B23"/>
                </a:solidFill>
              </a:rPr>
              <a:t>consent</a:t>
            </a:r>
            <a:r>
              <a:rPr lang="en-GB" sz="1600" i="1" dirty="0"/>
              <a:t> to the arrangements for the child’s </a:t>
            </a:r>
            <a:r>
              <a:rPr lang="en-GB" sz="1600" i="1" dirty="0">
                <a:solidFill>
                  <a:srgbClr val="E31B23"/>
                </a:solidFill>
              </a:rPr>
              <a:t>application</a:t>
            </a:r>
            <a:r>
              <a:rPr lang="en-GB" sz="1600" i="1" dirty="0"/>
              <a:t>, </a:t>
            </a:r>
            <a:r>
              <a:rPr lang="en-GB" sz="1600" i="1" dirty="0">
                <a:solidFill>
                  <a:srgbClr val="E31B23"/>
                </a:solidFill>
              </a:rPr>
              <a:t>travel</a:t>
            </a:r>
            <a:r>
              <a:rPr lang="en-GB" sz="1600" i="1" dirty="0"/>
              <a:t>, </a:t>
            </a:r>
            <a:r>
              <a:rPr lang="en-GB" sz="1600" i="1" dirty="0">
                <a:solidFill>
                  <a:srgbClr val="E31B23"/>
                </a:solidFill>
              </a:rPr>
              <a:t>reception</a:t>
            </a:r>
            <a:r>
              <a:rPr lang="en-GB" sz="1600" i="1" dirty="0"/>
              <a:t> and </a:t>
            </a:r>
            <a:r>
              <a:rPr lang="en-GB" sz="1600" i="1" dirty="0">
                <a:solidFill>
                  <a:srgbClr val="E31B23"/>
                </a:solidFill>
              </a:rPr>
              <a:t>care</a:t>
            </a:r>
            <a:r>
              <a:rPr lang="en-GB" sz="1600" i="1" dirty="0"/>
              <a:t> arrangements in the UK.</a:t>
            </a:r>
          </a:p>
          <a:p>
            <a:endParaRPr lang="en-GB" sz="1600" dirty="0"/>
          </a:p>
          <a:p>
            <a:r>
              <a:rPr lang="en-GB" sz="1600" dirty="0"/>
              <a:t>Make sure signed by both parents (or have proof of sole responsibility if signed by just one)</a:t>
            </a:r>
          </a:p>
        </p:txBody>
      </p:sp>
      <p:pic>
        <p:nvPicPr>
          <p:cNvPr id="7" name="Content Placeholder 5" descr="Logo&#10;&#10;Description automatically generated">
            <a:extLst>
              <a:ext uri="{FF2B5EF4-FFF2-40B4-BE49-F238E27FC236}">
                <a16:creationId xmlns:a16="http://schemas.microsoft.com/office/drawing/2014/main" id="{EEFD2B4E-B03C-4A59-823C-828686F09E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170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0222C8A-7389-449F-8569-AA05E0E7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04ACCC8-8C24-483D-B667-A3ED76290A7F}"/>
              </a:ext>
            </a:extLst>
          </p:cNvPr>
          <p:cNvSpPr txBox="1"/>
          <p:nvPr/>
        </p:nvSpPr>
        <p:spPr>
          <a:xfrm>
            <a:off x="2348753" y="1491630"/>
            <a:ext cx="4446494" cy="523220"/>
          </a:xfrm>
          <a:prstGeom prst="rect">
            <a:avLst/>
          </a:prstGeom>
          <a:noFill/>
        </p:spPr>
        <p:txBody>
          <a:bodyPr wrap="square" rtlCol="0">
            <a:spAutoFit/>
          </a:bodyPr>
          <a:lstStyle/>
          <a:p>
            <a:pPr algn="ctr"/>
            <a:r>
              <a:rPr lang="en-GB" sz="2800" dirty="0">
                <a:solidFill>
                  <a:srgbClr val="E31B23"/>
                </a:solidFill>
                <a:latin typeface="+mj-lt"/>
              </a:rPr>
              <a:t>Reporting duties</a:t>
            </a:r>
          </a:p>
        </p:txBody>
      </p:sp>
      <p:pic>
        <p:nvPicPr>
          <p:cNvPr id="7" name="Content Placeholder 5" descr="Logo&#10;&#10;Description automatically generated">
            <a:extLst>
              <a:ext uri="{FF2B5EF4-FFF2-40B4-BE49-F238E27FC236}">
                <a16:creationId xmlns:a16="http://schemas.microsoft.com/office/drawing/2014/main" id="{EEED3D38-17DB-43A0-96A5-54D3BCEB59F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111195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everage, glass&#10;&#10;Description automatically generated">
            <a:extLst>
              <a:ext uri="{FF2B5EF4-FFF2-40B4-BE49-F238E27FC236}">
                <a16:creationId xmlns:a16="http://schemas.microsoft.com/office/drawing/2014/main" id="{BF3526F0-E2CD-44E4-A07D-F5457A73F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E5ED8A3-1A54-473D-8F7B-05854CB544B5}"/>
              </a:ext>
            </a:extLst>
          </p:cNvPr>
          <p:cNvSpPr txBox="1"/>
          <p:nvPr/>
        </p:nvSpPr>
        <p:spPr>
          <a:xfrm>
            <a:off x="395536" y="699542"/>
            <a:ext cx="4446494" cy="523220"/>
          </a:xfrm>
          <a:prstGeom prst="rect">
            <a:avLst/>
          </a:prstGeom>
          <a:noFill/>
        </p:spPr>
        <p:txBody>
          <a:bodyPr wrap="square" rtlCol="0">
            <a:spAutoFit/>
          </a:bodyPr>
          <a:lstStyle/>
          <a:p>
            <a:r>
              <a:rPr lang="en-GB" sz="2800" dirty="0">
                <a:solidFill>
                  <a:srgbClr val="E31B23"/>
                </a:solidFill>
                <a:latin typeface="+mj-lt"/>
              </a:rPr>
              <a:t>Reporting duties </a:t>
            </a:r>
          </a:p>
        </p:txBody>
      </p:sp>
      <p:sp>
        <p:nvSpPr>
          <p:cNvPr id="6" name="TextBox 5">
            <a:extLst>
              <a:ext uri="{FF2B5EF4-FFF2-40B4-BE49-F238E27FC236}">
                <a16:creationId xmlns:a16="http://schemas.microsoft.com/office/drawing/2014/main" id="{00B7402E-2789-4149-A037-B9B32DBB4265}"/>
              </a:ext>
            </a:extLst>
          </p:cNvPr>
          <p:cNvSpPr txBox="1"/>
          <p:nvPr/>
        </p:nvSpPr>
        <p:spPr>
          <a:xfrm>
            <a:off x="395536" y="1419622"/>
            <a:ext cx="6408712" cy="2369880"/>
          </a:xfrm>
          <a:prstGeom prst="rect">
            <a:avLst/>
          </a:prstGeom>
          <a:noFill/>
        </p:spPr>
        <p:txBody>
          <a:bodyPr wrap="square" rtlCol="0">
            <a:spAutoFit/>
          </a:bodyPr>
          <a:lstStyle/>
          <a:p>
            <a:pPr>
              <a:spcAft>
                <a:spcPts val="600"/>
              </a:spcAft>
            </a:pPr>
            <a:r>
              <a:rPr lang="en-GB" sz="1600" dirty="0"/>
              <a:t>A sponsor has a duty to notify UKVI if:</a:t>
            </a:r>
          </a:p>
          <a:p>
            <a:pPr marL="285750" indent="-285750">
              <a:spcAft>
                <a:spcPts val="600"/>
              </a:spcAft>
              <a:buClr>
                <a:schemeClr val="tx1"/>
              </a:buClr>
              <a:buFont typeface="Arial" panose="020B0604020202020204" pitchFamily="34" charset="0"/>
              <a:buChar char="•"/>
            </a:pPr>
            <a:r>
              <a:rPr lang="en-GB" sz="1600" dirty="0"/>
              <a:t>it becomes aware that any of the students it is sponsoring has </a:t>
            </a:r>
            <a:br>
              <a:rPr lang="en-GB" sz="1600" dirty="0"/>
            </a:br>
            <a:r>
              <a:rPr lang="en-GB" sz="1600" dirty="0"/>
              <a:t>been </a:t>
            </a:r>
            <a:r>
              <a:rPr lang="en-GB" sz="1600" b="1" dirty="0">
                <a:solidFill>
                  <a:srgbClr val="E31B23"/>
                </a:solidFill>
              </a:rPr>
              <a:t>granted leave with the incorrect conditions of stay</a:t>
            </a:r>
            <a:r>
              <a:rPr lang="en-GB" sz="1600" dirty="0"/>
              <a:t>, (eg mistakenly granted permission to work)</a:t>
            </a:r>
          </a:p>
          <a:p>
            <a:pPr marL="285750" indent="-285750">
              <a:spcAft>
                <a:spcPts val="600"/>
              </a:spcAft>
              <a:buClr>
                <a:schemeClr val="tx1"/>
              </a:buClr>
              <a:buFont typeface="Arial" panose="020B0604020202020204" pitchFamily="34" charset="0"/>
              <a:buChar char="•"/>
            </a:pPr>
            <a:r>
              <a:rPr lang="en-GB" sz="1600" b="1" dirty="0">
                <a:solidFill>
                  <a:srgbClr val="E31B23"/>
                </a:solidFill>
              </a:rPr>
              <a:t>anything it has reported through the SMS is incorrect</a:t>
            </a:r>
            <a:r>
              <a:rPr lang="en-GB" sz="1600" dirty="0"/>
              <a:t>, explaining why </a:t>
            </a:r>
            <a:br>
              <a:rPr lang="en-GB" sz="1600" dirty="0"/>
            </a:br>
            <a:r>
              <a:rPr lang="en-GB" sz="1600" dirty="0"/>
              <a:t>it is incorrect</a:t>
            </a:r>
          </a:p>
          <a:p>
            <a:pPr marL="285750" indent="-285750">
              <a:spcAft>
                <a:spcPts val="600"/>
              </a:spcAft>
              <a:buClr>
                <a:schemeClr val="tx1"/>
              </a:buClr>
              <a:buFont typeface="Arial" panose="020B0604020202020204" pitchFamily="34" charset="0"/>
              <a:buChar char="•"/>
            </a:pPr>
            <a:r>
              <a:rPr lang="en-GB" sz="1600" dirty="0"/>
              <a:t>if there are any changes to </a:t>
            </a:r>
            <a:r>
              <a:rPr lang="en-GB" sz="1600" b="1" dirty="0">
                <a:solidFill>
                  <a:srgbClr val="E31B23"/>
                </a:solidFill>
              </a:rPr>
              <a:t>a Student or Child Student's circumstances</a:t>
            </a:r>
            <a:endParaRPr lang="en-GB" sz="1600" dirty="0"/>
          </a:p>
          <a:p>
            <a:pPr marL="285750" indent="-285750">
              <a:spcAft>
                <a:spcPts val="600"/>
              </a:spcAft>
              <a:buClr>
                <a:schemeClr val="tx1"/>
              </a:buClr>
              <a:buFont typeface="Arial" panose="020B0604020202020204" pitchFamily="34" charset="0"/>
              <a:buChar char="•"/>
            </a:pPr>
            <a:r>
              <a:rPr lang="en-GB" sz="1600" dirty="0"/>
              <a:t>if there are any </a:t>
            </a:r>
            <a:r>
              <a:rPr lang="en-GB" sz="1600" b="1" dirty="0">
                <a:solidFill>
                  <a:srgbClr val="E31B23"/>
                </a:solidFill>
              </a:rPr>
              <a:t>changes that affect its Student sponsor licence</a:t>
            </a:r>
          </a:p>
        </p:txBody>
      </p:sp>
      <p:pic>
        <p:nvPicPr>
          <p:cNvPr id="7" name="Content Placeholder 5" descr="Logo&#10;&#10;Description automatically generated">
            <a:extLst>
              <a:ext uri="{FF2B5EF4-FFF2-40B4-BE49-F238E27FC236}">
                <a16:creationId xmlns:a16="http://schemas.microsoft.com/office/drawing/2014/main" id="{705D6C03-A817-4F9A-BE3C-D568ED63EC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2762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AE24E5-7B4E-4040-81CB-129B7CD61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F6276FDB-972F-422D-987A-B4000E4AAFCE}"/>
              </a:ext>
            </a:extLst>
          </p:cNvPr>
          <p:cNvSpPr txBox="1"/>
          <p:nvPr/>
        </p:nvSpPr>
        <p:spPr>
          <a:xfrm>
            <a:off x="413537" y="339502"/>
            <a:ext cx="4446494" cy="954107"/>
          </a:xfrm>
          <a:prstGeom prst="rect">
            <a:avLst/>
          </a:prstGeom>
          <a:noFill/>
        </p:spPr>
        <p:txBody>
          <a:bodyPr wrap="square" rtlCol="0">
            <a:spAutoFit/>
          </a:bodyPr>
          <a:lstStyle/>
          <a:p>
            <a:r>
              <a:rPr lang="en-GB" sz="2800" dirty="0">
                <a:solidFill>
                  <a:srgbClr val="E31B23"/>
                </a:solidFill>
                <a:latin typeface="+mj-lt"/>
              </a:rPr>
              <a:t>Reportable </a:t>
            </a:r>
            <a:br>
              <a:rPr lang="en-GB" sz="2800" dirty="0">
                <a:solidFill>
                  <a:srgbClr val="E31B23"/>
                </a:solidFill>
                <a:latin typeface="+mj-lt"/>
              </a:rPr>
            </a:br>
            <a:r>
              <a:rPr lang="en-GB" sz="2800" dirty="0">
                <a:solidFill>
                  <a:srgbClr val="E31B23"/>
                </a:solidFill>
                <a:latin typeface="+mj-lt"/>
              </a:rPr>
              <a:t>changes </a:t>
            </a:r>
          </a:p>
        </p:txBody>
      </p:sp>
      <p:pic>
        <p:nvPicPr>
          <p:cNvPr id="10" name="Content Placeholder 5" descr="Logo&#10;&#10;Description automatically generated">
            <a:extLst>
              <a:ext uri="{FF2B5EF4-FFF2-40B4-BE49-F238E27FC236}">
                <a16:creationId xmlns:a16="http://schemas.microsoft.com/office/drawing/2014/main" id="{A37EC55B-7A36-4BC0-84EF-FB2116D45B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 name="Rectangle: Rounded Corners 14">
            <a:extLst>
              <a:ext uri="{FF2B5EF4-FFF2-40B4-BE49-F238E27FC236}">
                <a16:creationId xmlns:a16="http://schemas.microsoft.com/office/drawing/2014/main" id="{9E765C8D-68A7-4F68-9D52-FDBA98FDC237}"/>
              </a:ext>
            </a:extLst>
          </p:cNvPr>
          <p:cNvSpPr/>
          <p:nvPr/>
        </p:nvSpPr>
        <p:spPr bwMode="auto">
          <a:xfrm>
            <a:off x="2394013" y="522381"/>
            <a:ext cx="2664295" cy="4098737"/>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GB" sz="1600" b="1" dirty="0">
                <a:solidFill>
                  <a:schemeClr val="bg1"/>
                </a:solidFill>
                <a:latin typeface="Calibri" pitchFamily="34" charset="0"/>
                <a:sym typeface="Times New Roman" pitchFamily="18" charset="0"/>
              </a:rPr>
              <a:t>Reporting changes to student circumstances</a:t>
            </a:r>
          </a:p>
          <a:p>
            <a:pPr algn="ctr" fontAlgn="base">
              <a:spcBef>
                <a:spcPct val="0"/>
              </a:spcBef>
              <a:spcAft>
                <a:spcPct val="0"/>
              </a:spcAft>
            </a:pPr>
            <a:endParaRPr lang="en-GB" sz="1600" b="1" dirty="0">
              <a:solidFill>
                <a:schemeClr val="bg1"/>
              </a:solidFill>
              <a:latin typeface="Calibri" pitchFamily="34" charset="0"/>
              <a:sym typeface="Times New Roman" pitchFamily="18" charset="0"/>
            </a:endParaRP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Withdrawals</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Start date delayed</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Non-enrolment – including visa refusals</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10 missing contacts</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Deferrals</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Cessation of sponsorship</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Significant change in student circumstances</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Suspicions regarding ‘genuine student’</a:t>
            </a:r>
            <a:r>
              <a:rPr kumimoji="0" lang="en-GB" sz="1600" b="0" i="0" u="none" strike="noStrike" cap="none" normalizeH="0" baseline="0" dirty="0">
                <a:ln>
                  <a:noFill/>
                </a:ln>
                <a:solidFill>
                  <a:schemeClr val="bg1"/>
                </a:solidFill>
                <a:effectLst/>
                <a:latin typeface="Calibri" pitchFamily="34" charset="0"/>
                <a:sym typeface="Times New Roman" pitchFamily="18" charset="0"/>
              </a:rPr>
              <a:t> </a:t>
            </a:r>
            <a:endParaRPr kumimoji="0" lang="en-GB" sz="2200" b="0" i="0" u="none" strike="noStrike" cap="none" normalizeH="0" baseline="0" dirty="0">
              <a:ln>
                <a:noFill/>
              </a:ln>
              <a:solidFill>
                <a:schemeClr val="bg1"/>
              </a:solidFill>
              <a:effectLst/>
              <a:latin typeface="Calibri" pitchFamily="34" charset="0"/>
              <a:sym typeface="Times New Roman" pitchFamily="18" charset="0"/>
            </a:endParaRPr>
          </a:p>
        </p:txBody>
      </p:sp>
      <p:sp>
        <p:nvSpPr>
          <p:cNvPr id="7" name="TextBox 6">
            <a:extLst>
              <a:ext uri="{FF2B5EF4-FFF2-40B4-BE49-F238E27FC236}">
                <a16:creationId xmlns:a16="http://schemas.microsoft.com/office/drawing/2014/main" id="{DC57D532-83E9-498F-A2D0-DB6D0C5D5455}"/>
              </a:ext>
            </a:extLst>
          </p:cNvPr>
          <p:cNvSpPr txBox="1"/>
          <p:nvPr/>
        </p:nvSpPr>
        <p:spPr>
          <a:xfrm>
            <a:off x="5273568" y="1108938"/>
            <a:ext cx="3456895" cy="303159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Delays and deferrals: can the pupil still complete their course without needing a visa extension?</a:t>
            </a:r>
          </a:p>
          <a:p>
            <a:pPr marL="285750" indent="-285750">
              <a:spcAft>
                <a:spcPts val="600"/>
              </a:spcAft>
              <a:buFont typeface="Arial" panose="020B0604020202020204" pitchFamily="34" charset="0"/>
              <a:buChar char="•"/>
            </a:pPr>
            <a:r>
              <a:rPr lang="en-GB" sz="1600" dirty="0"/>
              <a:t>Missing contacts: can define yourself – schools usually use registration. Specify in policy?</a:t>
            </a:r>
          </a:p>
          <a:p>
            <a:pPr marL="285750" indent="-285750">
              <a:spcAft>
                <a:spcPts val="600"/>
              </a:spcAft>
              <a:buFont typeface="Arial" panose="020B0604020202020204" pitchFamily="34" charset="0"/>
              <a:buChar char="•"/>
            </a:pPr>
            <a:r>
              <a:rPr lang="en-GB" sz="1600" dirty="0"/>
              <a:t>Cessation of sponsorship could be because they move into a different immigration category</a:t>
            </a:r>
          </a:p>
          <a:p>
            <a:pPr marL="285750" indent="-285750">
              <a:spcAft>
                <a:spcPts val="600"/>
              </a:spcAft>
              <a:buFont typeface="Arial" panose="020B0604020202020204" pitchFamily="34" charset="0"/>
              <a:buChar char="•"/>
            </a:pPr>
            <a:r>
              <a:rPr lang="en-GB" sz="1600" dirty="0"/>
              <a:t>Significant change? Change in living arrangements?</a:t>
            </a:r>
          </a:p>
        </p:txBody>
      </p:sp>
    </p:spTree>
    <p:extLst>
      <p:ext uri="{BB962C8B-B14F-4D97-AF65-F5344CB8AC3E}">
        <p14:creationId xmlns:p14="http://schemas.microsoft.com/office/powerpoint/2010/main" val="426782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D908C-9104-4DCC-96E7-56601C2EF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EF595D13-C06A-4FA9-BC9B-73B83845AA97}"/>
              </a:ext>
            </a:extLst>
          </p:cNvPr>
          <p:cNvSpPr txBox="1"/>
          <p:nvPr/>
        </p:nvSpPr>
        <p:spPr>
          <a:xfrm>
            <a:off x="1043608" y="320338"/>
            <a:ext cx="6768752" cy="523220"/>
          </a:xfrm>
          <a:prstGeom prst="rect">
            <a:avLst/>
          </a:prstGeom>
          <a:noFill/>
        </p:spPr>
        <p:txBody>
          <a:bodyPr wrap="square" rtlCol="0">
            <a:spAutoFit/>
          </a:bodyPr>
          <a:lstStyle/>
          <a:p>
            <a:r>
              <a:rPr lang="en-GB" sz="2800" dirty="0">
                <a:solidFill>
                  <a:srgbClr val="E31B23"/>
                </a:solidFill>
                <a:latin typeface="+mj-lt"/>
              </a:rPr>
              <a:t>Reporting changes at the school</a:t>
            </a:r>
          </a:p>
        </p:txBody>
      </p:sp>
      <p:sp>
        <p:nvSpPr>
          <p:cNvPr id="9" name="TextBox 8">
            <a:extLst>
              <a:ext uri="{FF2B5EF4-FFF2-40B4-BE49-F238E27FC236}">
                <a16:creationId xmlns:a16="http://schemas.microsoft.com/office/drawing/2014/main" id="{5DF75ED7-82E1-4CF6-89F4-6003F3153B90}"/>
              </a:ext>
            </a:extLst>
          </p:cNvPr>
          <p:cNvSpPr txBox="1"/>
          <p:nvPr/>
        </p:nvSpPr>
        <p:spPr>
          <a:xfrm>
            <a:off x="5004048" y="915566"/>
            <a:ext cx="3476446" cy="352404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Approval required for some changes (eg adding a site)</a:t>
            </a:r>
          </a:p>
          <a:p>
            <a:pPr marL="285750" indent="-285750">
              <a:spcAft>
                <a:spcPts val="600"/>
              </a:spcAft>
              <a:buFont typeface="Arial" panose="020B0604020202020204" pitchFamily="34" charset="0"/>
              <a:buChar char="•"/>
            </a:pPr>
            <a:r>
              <a:rPr lang="en-GB" sz="1600" dirty="0"/>
              <a:t>Independent schools linked by common ownership/control may be grouped under a single licence, </a:t>
            </a:r>
            <a:r>
              <a:rPr lang="en-GB" sz="1600" i="1" dirty="0"/>
              <a:t>or </a:t>
            </a:r>
            <a:r>
              <a:rPr lang="en-GB" sz="1600" dirty="0"/>
              <a:t>hold separate licences for each school</a:t>
            </a:r>
          </a:p>
          <a:p>
            <a:pPr marL="285750" indent="-285750">
              <a:spcAft>
                <a:spcPts val="600"/>
              </a:spcAft>
              <a:buFont typeface="Arial" panose="020B0604020202020204" pitchFamily="34" charset="0"/>
              <a:buChar char="•"/>
            </a:pPr>
            <a:r>
              <a:rPr lang="en-GB" sz="1600" dirty="0"/>
              <a:t>Also permitted to hold separate licences for each immigration category</a:t>
            </a:r>
          </a:p>
          <a:p>
            <a:pPr marL="285750" indent="-285750">
              <a:spcAft>
                <a:spcPts val="600"/>
              </a:spcAft>
              <a:buFont typeface="Arial" panose="020B0604020202020204" pitchFamily="34" charset="0"/>
              <a:buChar char="•"/>
            </a:pPr>
            <a:r>
              <a:rPr lang="en-GB" sz="1600" dirty="0"/>
              <a:t>Failed ISI inspection will result in zero CAS allocation until reinspection</a:t>
            </a:r>
          </a:p>
        </p:txBody>
      </p:sp>
      <p:pic>
        <p:nvPicPr>
          <p:cNvPr id="10" name="Content Placeholder 5" descr="Logo&#10;&#10;Description automatically generated">
            <a:extLst>
              <a:ext uri="{FF2B5EF4-FFF2-40B4-BE49-F238E27FC236}">
                <a16:creationId xmlns:a16="http://schemas.microsoft.com/office/drawing/2014/main" id="{CB07B5A3-35B3-43DD-95A3-5CC4030DB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364C2788-0E28-41C2-861F-542F249740C3}"/>
              </a:ext>
            </a:extLst>
          </p:cNvPr>
          <p:cNvSpPr/>
          <p:nvPr/>
        </p:nvSpPr>
        <p:spPr bwMode="auto">
          <a:xfrm>
            <a:off x="1043914" y="915566"/>
            <a:ext cx="3600094" cy="3932247"/>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GB" sz="1600" b="1" dirty="0">
                <a:solidFill>
                  <a:schemeClr val="bg1"/>
                </a:solidFill>
                <a:latin typeface="Calibri" pitchFamily="34" charset="0"/>
                <a:sym typeface="Times New Roman" pitchFamily="18" charset="0"/>
              </a:rPr>
              <a:t>Reporting changes affecting your sponsor licence</a:t>
            </a:r>
          </a:p>
          <a:p>
            <a:pPr algn="ctr" fontAlgn="base">
              <a:spcBef>
                <a:spcPct val="0"/>
              </a:spcBef>
              <a:spcAft>
                <a:spcPct val="0"/>
              </a:spcAft>
            </a:pPr>
            <a:endParaRPr lang="en-GB" sz="1100" dirty="0">
              <a:solidFill>
                <a:schemeClr val="bg1"/>
              </a:solidFill>
              <a:latin typeface="Calibri" pitchFamily="34" charset="0"/>
              <a:sym typeface="Times New Roman" pitchFamily="18" charset="0"/>
            </a:endParaRP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Changes to Key Personnel</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Change address or name</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Adding a site/teaching partnership</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Change in ownership</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Appoint a new principal</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Inspection failing</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Criminal prosecution/civil penalty issued</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Insolvency</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Surrendering licence</a:t>
            </a:r>
          </a:p>
          <a:p>
            <a:pPr marL="285750" indent="-285750" fontAlgn="base">
              <a:spcBef>
                <a:spcPct val="0"/>
              </a:spcBef>
              <a:spcAft>
                <a:spcPct val="0"/>
              </a:spcAft>
              <a:buFont typeface="Arial" panose="020B0604020202020204" pitchFamily="34" charset="0"/>
              <a:buChar char="•"/>
            </a:pPr>
            <a:r>
              <a:rPr lang="en-GB" sz="1600" dirty="0">
                <a:solidFill>
                  <a:schemeClr val="bg1"/>
                </a:solidFill>
                <a:latin typeface="Calibri" pitchFamily="34" charset="0"/>
                <a:sym typeface="Times New Roman" pitchFamily="18" charset="0"/>
              </a:rPr>
              <a:t>Convert to an academy</a:t>
            </a:r>
          </a:p>
        </p:txBody>
      </p:sp>
    </p:spTree>
    <p:extLst>
      <p:ext uri="{BB962C8B-B14F-4D97-AF65-F5344CB8AC3E}">
        <p14:creationId xmlns:p14="http://schemas.microsoft.com/office/powerpoint/2010/main" val="11984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twear&#10;&#10;Description automatically generated">
            <a:extLst>
              <a:ext uri="{FF2B5EF4-FFF2-40B4-BE49-F238E27FC236}">
                <a16:creationId xmlns:a16="http://schemas.microsoft.com/office/drawing/2014/main" id="{325AF3A7-FDA1-44EB-8E55-07701B37CDEB}"/>
              </a:ext>
            </a:extLst>
          </p:cNvPr>
          <p:cNvPicPr>
            <a:picLocks noChangeAspect="1"/>
          </p:cNvPicPr>
          <p:nvPr/>
        </p:nvPicPr>
        <p:blipFill rotWithShape="1">
          <a:blip r:embed="rId2">
            <a:extLst>
              <a:ext uri="{28A0092B-C50C-407E-A947-70E740481C1C}">
                <a14:useLocalDpi xmlns:a14="http://schemas.microsoft.com/office/drawing/2010/main" val="0"/>
              </a:ext>
            </a:extLst>
          </a:blip>
          <a:srcRect r="16937"/>
          <a:stretch/>
        </p:blipFill>
        <p:spPr>
          <a:xfrm>
            <a:off x="1548680" y="0"/>
            <a:ext cx="7595320" cy="5143500"/>
          </a:xfrm>
          <a:prstGeom prst="rect">
            <a:avLst/>
          </a:prstGeom>
        </p:spPr>
      </p:pic>
      <p:sp>
        <p:nvSpPr>
          <p:cNvPr id="5" name="TextBox 4">
            <a:extLst>
              <a:ext uri="{FF2B5EF4-FFF2-40B4-BE49-F238E27FC236}">
                <a16:creationId xmlns:a16="http://schemas.microsoft.com/office/drawing/2014/main" id="{05EE9F72-6554-4DA5-8683-AC0954DCCC89}"/>
              </a:ext>
            </a:extLst>
          </p:cNvPr>
          <p:cNvSpPr txBox="1"/>
          <p:nvPr/>
        </p:nvSpPr>
        <p:spPr>
          <a:xfrm>
            <a:off x="395536" y="267494"/>
            <a:ext cx="6102678" cy="523220"/>
          </a:xfrm>
          <a:prstGeom prst="rect">
            <a:avLst/>
          </a:prstGeom>
          <a:noFill/>
        </p:spPr>
        <p:txBody>
          <a:bodyPr wrap="square" rtlCol="0">
            <a:spAutoFit/>
          </a:bodyPr>
          <a:lstStyle/>
          <a:p>
            <a:r>
              <a:rPr lang="en-GB" sz="2800" dirty="0">
                <a:solidFill>
                  <a:srgbClr val="E31B23"/>
                </a:solidFill>
                <a:latin typeface="+mj-lt"/>
              </a:rPr>
              <a:t>Working with overseas agents </a:t>
            </a:r>
          </a:p>
        </p:txBody>
      </p:sp>
      <p:sp>
        <p:nvSpPr>
          <p:cNvPr id="6" name="TextBox 5">
            <a:extLst>
              <a:ext uri="{FF2B5EF4-FFF2-40B4-BE49-F238E27FC236}">
                <a16:creationId xmlns:a16="http://schemas.microsoft.com/office/drawing/2014/main" id="{A2155CE8-5545-4494-A495-8447E67FE7C3}"/>
              </a:ext>
            </a:extLst>
          </p:cNvPr>
          <p:cNvSpPr txBox="1"/>
          <p:nvPr/>
        </p:nvSpPr>
        <p:spPr>
          <a:xfrm>
            <a:off x="395536" y="915566"/>
            <a:ext cx="8280920" cy="3570208"/>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1600" b="1" dirty="0"/>
              <a:t>Schools must provide UKVI with the details of any third party</a:t>
            </a:r>
            <a:r>
              <a:rPr lang="en-GB" sz="1600" dirty="0"/>
              <a:t>, in the UK or overseas, which has helped it to recruit students</a:t>
            </a:r>
          </a:p>
          <a:p>
            <a:pPr marL="285750" indent="-285750">
              <a:spcAft>
                <a:spcPts val="1000"/>
              </a:spcAft>
              <a:buFont typeface="Arial" panose="020B0604020202020204" pitchFamily="34" charset="0"/>
              <a:buChar char="•"/>
            </a:pPr>
            <a:r>
              <a:rPr lang="en-GB" sz="1600" b="1" dirty="0"/>
              <a:t>Schools associated with agents who have been linked to </a:t>
            </a:r>
            <a:r>
              <a:rPr lang="en-GB" sz="1600" dirty="0"/>
              <a:t>immigration abuse in the past may have their CAS requests curtailed or refused</a:t>
            </a:r>
          </a:p>
          <a:p>
            <a:pPr marL="285750" indent="-285750">
              <a:spcAft>
                <a:spcPts val="1000"/>
              </a:spcAft>
              <a:buFont typeface="Arial" panose="020B0604020202020204" pitchFamily="34" charset="0"/>
              <a:buChar char="•"/>
            </a:pPr>
            <a:r>
              <a:rPr lang="en-GB" sz="1600" dirty="0"/>
              <a:t>Are you getting your money’s worth? Do they help with invigilating entrance tests, pupil </a:t>
            </a:r>
            <a:br>
              <a:rPr lang="en-GB" sz="1600" dirty="0"/>
            </a:br>
            <a:r>
              <a:rPr lang="en-GB" sz="1600" dirty="0"/>
              <a:t>visa applications, etc.?</a:t>
            </a:r>
          </a:p>
          <a:p>
            <a:pPr marL="285750" indent="-285750">
              <a:spcAft>
                <a:spcPts val="1000"/>
              </a:spcAft>
              <a:buFont typeface="Arial" panose="020B0604020202020204" pitchFamily="34" charset="0"/>
              <a:buChar char="•"/>
            </a:pPr>
            <a:r>
              <a:rPr lang="en-GB" sz="1600" dirty="0"/>
              <a:t>Conduct </a:t>
            </a:r>
            <a:r>
              <a:rPr lang="en-GB" sz="1600" dirty="0">
                <a:solidFill>
                  <a:srgbClr val="E31B23"/>
                </a:solidFill>
              </a:rPr>
              <a:t>due diligence </a:t>
            </a:r>
            <a:r>
              <a:rPr lang="en-GB" sz="1600" dirty="0"/>
              <a:t>on new agents</a:t>
            </a:r>
          </a:p>
          <a:p>
            <a:pPr marL="285750" indent="-285750">
              <a:spcAft>
                <a:spcPts val="1000"/>
              </a:spcAft>
              <a:buFont typeface="Arial" panose="020B0604020202020204" pitchFamily="34" charset="0"/>
              <a:buChar char="•"/>
            </a:pPr>
            <a:r>
              <a:rPr lang="en-GB" sz="1600" dirty="0"/>
              <a:t>Watch out for signs of trafficking – is the approach from an agent </a:t>
            </a:r>
            <a:br>
              <a:rPr lang="en-GB" sz="1600" dirty="0"/>
            </a:br>
            <a:r>
              <a:rPr lang="en-GB" sz="1600" dirty="0">
                <a:solidFill>
                  <a:srgbClr val="E31B23"/>
                </a:solidFill>
              </a:rPr>
              <a:t>too good to be true</a:t>
            </a:r>
            <a:r>
              <a:rPr lang="en-GB" sz="1600" dirty="0"/>
              <a:t>?</a:t>
            </a:r>
          </a:p>
          <a:p>
            <a:pPr marL="285750" indent="-285750">
              <a:spcAft>
                <a:spcPts val="1000"/>
              </a:spcAft>
              <a:buFont typeface="Arial" panose="020B0604020202020204" pitchFamily="34" charset="0"/>
              <a:buChar char="•"/>
            </a:pPr>
            <a:r>
              <a:rPr lang="en-GB" sz="1600" dirty="0"/>
              <a:t>Don’t bow to pressure to bend your rules/processes</a:t>
            </a:r>
          </a:p>
          <a:p>
            <a:pPr marL="285750" indent="-285750">
              <a:spcAft>
                <a:spcPts val="1000"/>
              </a:spcAft>
              <a:buFont typeface="Arial" panose="020B0604020202020204" pitchFamily="34" charset="0"/>
              <a:buChar char="•"/>
            </a:pPr>
            <a:r>
              <a:rPr lang="en-GB" sz="1600" dirty="0"/>
              <a:t>Have a </a:t>
            </a:r>
            <a:r>
              <a:rPr lang="en-GB" sz="1600" dirty="0">
                <a:solidFill>
                  <a:srgbClr val="E31B23"/>
                </a:solidFill>
              </a:rPr>
              <a:t>formal agreement </a:t>
            </a:r>
            <a:r>
              <a:rPr lang="en-GB" sz="1600" dirty="0"/>
              <a:t>in place</a:t>
            </a:r>
          </a:p>
        </p:txBody>
      </p:sp>
      <p:pic>
        <p:nvPicPr>
          <p:cNvPr id="7" name="Content Placeholder 5" descr="Logo&#10;&#10;Description automatically generated">
            <a:extLst>
              <a:ext uri="{FF2B5EF4-FFF2-40B4-BE49-F238E27FC236}">
                <a16:creationId xmlns:a16="http://schemas.microsoft.com/office/drawing/2014/main" id="{979652E8-E720-45AF-8FF6-7A00F98A556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75817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0222C8A-7389-449F-8569-AA05E0E7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04ACCC8-8C24-483D-B667-A3ED76290A7F}"/>
              </a:ext>
            </a:extLst>
          </p:cNvPr>
          <p:cNvSpPr txBox="1"/>
          <p:nvPr/>
        </p:nvSpPr>
        <p:spPr>
          <a:xfrm>
            <a:off x="2348753" y="1491630"/>
            <a:ext cx="4446494" cy="523220"/>
          </a:xfrm>
          <a:prstGeom prst="rect">
            <a:avLst/>
          </a:prstGeom>
          <a:noFill/>
        </p:spPr>
        <p:txBody>
          <a:bodyPr wrap="square" rtlCol="0">
            <a:spAutoFit/>
          </a:bodyPr>
          <a:lstStyle/>
          <a:p>
            <a:pPr algn="ctr"/>
            <a:r>
              <a:rPr lang="en-GB" sz="2800" dirty="0">
                <a:solidFill>
                  <a:srgbClr val="E31B23"/>
                </a:solidFill>
                <a:latin typeface="+mj-lt"/>
              </a:rPr>
              <a:t>Basic compliance assessment </a:t>
            </a:r>
          </a:p>
        </p:txBody>
      </p:sp>
      <p:pic>
        <p:nvPicPr>
          <p:cNvPr id="7" name="Content Placeholder 5" descr="Logo&#10;&#10;Description automatically generated">
            <a:extLst>
              <a:ext uri="{FF2B5EF4-FFF2-40B4-BE49-F238E27FC236}">
                <a16:creationId xmlns:a16="http://schemas.microsoft.com/office/drawing/2014/main" id="{EEED3D38-17DB-43A0-96A5-54D3BCEB59F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3475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1B7F2E3F-A1B5-4B0D-97B7-7D896AD3E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B82601DF-291E-4C27-A148-C9B985490E08}"/>
              </a:ext>
            </a:extLst>
          </p:cNvPr>
          <p:cNvSpPr txBox="1"/>
          <p:nvPr/>
        </p:nvSpPr>
        <p:spPr>
          <a:xfrm>
            <a:off x="3491880" y="627534"/>
            <a:ext cx="4446494" cy="523220"/>
          </a:xfrm>
          <a:prstGeom prst="rect">
            <a:avLst/>
          </a:prstGeom>
          <a:noFill/>
        </p:spPr>
        <p:txBody>
          <a:bodyPr wrap="square" rtlCol="0">
            <a:spAutoFit/>
          </a:bodyPr>
          <a:lstStyle/>
          <a:p>
            <a:r>
              <a:rPr lang="en-GB" sz="2800" dirty="0">
                <a:solidFill>
                  <a:srgbClr val="E31B23"/>
                </a:solidFill>
                <a:latin typeface="+mj-lt"/>
              </a:rPr>
              <a:t>The Student routes</a:t>
            </a:r>
          </a:p>
        </p:txBody>
      </p:sp>
      <p:sp>
        <p:nvSpPr>
          <p:cNvPr id="6" name="TextBox 5">
            <a:extLst>
              <a:ext uri="{FF2B5EF4-FFF2-40B4-BE49-F238E27FC236}">
                <a16:creationId xmlns:a16="http://schemas.microsoft.com/office/drawing/2014/main" id="{1D424F17-9A62-4716-829F-522254D52CDC}"/>
              </a:ext>
            </a:extLst>
          </p:cNvPr>
          <p:cNvSpPr txBox="1"/>
          <p:nvPr/>
        </p:nvSpPr>
        <p:spPr>
          <a:xfrm>
            <a:off x="3491880" y="1347614"/>
            <a:ext cx="5112568" cy="3046988"/>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GB" sz="1600" i="1" dirty="0">
                <a:solidFill>
                  <a:srgbClr val="E31B23"/>
                </a:solidFill>
              </a:rPr>
              <a:t>Student </a:t>
            </a:r>
            <a:r>
              <a:rPr lang="en-GB" sz="1600" dirty="0">
                <a:solidFill>
                  <a:srgbClr val="E31B23"/>
                </a:solidFill>
              </a:rPr>
              <a:t>visa </a:t>
            </a:r>
            <a:r>
              <a:rPr lang="en-GB" sz="1600" dirty="0"/>
              <a:t>(formerly </a:t>
            </a:r>
            <a:r>
              <a:rPr lang="en-GB" sz="1600" i="1" dirty="0"/>
              <a:t>Tier 4 (General)</a:t>
            </a:r>
            <a:r>
              <a:rPr lang="en-GB" sz="1600" dirty="0"/>
              <a:t>): over 16s studying at independent schools, private and public colleges and universities</a:t>
            </a:r>
          </a:p>
          <a:p>
            <a:pPr marL="285750" indent="-285750">
              <a:buClr>
                <a:schemeClr val="tx1"/>
              </a:buClr>
              <a:buFont typeface="Arial" panose="020B0604020202020204" pitchFamily="34" charset="0"/>
              <a:buChar char="•"/>
            </a:pPr>
            <a:r>
              <a:rPr lang="en-GB" sz="1600" i="1" dirty="0">
                <a:solidFill>
                  <a:srgbClr val="E31B23"/>
                </a:solidFill>
              </a:rPr>
              <a:t>Child Student </a:t>
            </a:r>
            <a:r>
              <a:rPr lang="en-GB" sz="1600" dirty="0">
                <a:solidFill>
                  <a:srgbClr val="E31B23"/>
                </a:solidFill>
              </a:rPr>
              <a:t>visa </a:t>
            </a:r>
            <a:r>
              <a:rPr lang="en-GB" sz="1600" dirty="0"/>
              <a:t>(formerly </a:t>
            </a:r>
            <a:r>
              <a:rPr lang="en-GB" sz="1600" i="1" dirty="0"/>
              <a:t>Tier 4 (Child)</a:t>
            </a:r>
            <a:r>
              <a:rPr lang="en-GB" sz="1600" dirty="0"/>
              <a:t>): the “independent school visa” for students aged 4 to 17</a:t>
            </a:r>
          </a:p>
          <a:p>
            <a:pPr marL="285750" indent="-285750">
              <a:buClr>
                <a:schemeClr val="tx1"/>
              </a:buClr>
              <a:buFont typeface="Arial" panose="020B0604020202020204" pitchFamily="34" charset="0"/>
              <a:buChar char="•"/>
            </a:pPr>
            <a:r>
              <a:rPr lang="en-GB" sz="1600" dirty="0"/>
              <a:t>Education provider requires </a:t>
            </a:r>
            <a:r>
              <a:rPr lang="en-GB" sz="1600" dirty="0">
                <a:solidFill>
                  <a:srgbClr val="E31B23"/>
                </a:solidFill>
              </a:rPr>
              <a:t>sponsor licence</a:t>
            </a:r>
          </a:p>
          <a:p>
            <a:pPr marL="285750" indent="-285750">
              <a:buClr>
                <a:schemeClr val="tx1"/>
              </a:buClr>
              <a:buFont typeface="Arial" panose="020B0604020202020204" pitchFamily="34" charset="0"/>
              <a:buChar char="•"/>
            </a:pPr>
            <a:r>
              <a:rPr lang="en-GB" sz="1600" dirty="0"/>
              <a:t>Assign </a:t>
            </a:r>
            <a:r>
              <a:rPr lang="en-GB" sz="1600" dirty="0">
                <a:solidFill>
                  <a:srgbClr val="E31B23"/>
                </a:solidFill>
              </a:rPr>
              <a:t>Confirmation of Acceptance for Studies </a:t>
            </a:r>
            <a:r>
              <a:rPr lang="en-GB" sz="1600" dirty="0"/>
              <a:t>– “CAS”</a:t>
            </a:r>
          </a:p>
          <a:p>
            <a:pPr marL="285750" indent="-285750">
              <a:buClr>
                <a:schemeClr val="tx1"/>
              </a:buClr>
              <a:buFont typeface="Arial" panose="020B0604020202020204" pitchFamily="34" charset="0"/>
              <a:buChar char="•"/>
            </a:pPr>
            <a:r>
              <a:rPr lang="en-GB" sz="1600" dirty="0"/>
              <a:t>Student applies for </a:t>
            </a:r>
            <a:r>
              <a:rPr lang="en-GB" sz="1600" dirty="0">
                <a:solidFill>
                  <a:srgbClr val="E31B23"/>
                </a:solidFill>
              </a:rPr>
              <a:t>visa</a:t>
            </a:r>
            <a:r>
              <a:rPr lang="en-GB" sz="1600" dirty="0"/>
              <a:t> (if overseas) or permission to stay (if in the UK and permitted to do so)</a:t>
            </a:r>
          </a:p>
          <a:p>
            <a:pPr marL="285750" indent="-285750">
              <a:buClr>
                <a:schemeClr val="tx1"/>
              </a:buClr>
              <a:buFont typeface="Arial" panose="020B0604020202020204" pitchFamily="34" charset="0"/>
              <a:buChar char="•"/>
            </a:pPr>
            <a:r>
              <a:rPr lang="en-GB" sz="1600" dirty="0"/>
              <a:t>Overseas applicants wait for visa </a:t>
            </a:r>
            <a:r>
              <a:rPr lang="en-GB" sz="1600" dirty="0">
                <a:solidFill>
                  <a:srgbClr val="E31B23"/>
                </a:solidFill>
              </a:rPr>
              <a:t>approval</a:t>
            </a:r>
            <a:r>
              <a:rPr lang="en-GB" sz="1600" dirty="0"/>
              <a:t>; in-country applicants may be able to start studies while waiting for decision</a:t>
            </a:r>
          </a:p>
        </p:txBody>
      </p:sp>
      <p:pic>
        <p:nvPicPr>
          <p:cNvPr id="10" name="Content Placeholder 5" descr="Logo&#10;&#10;Description automatically generated">
            <a:extLst>
              <a:ext uri="{FF2B5EF4-FFF2-40B4-BE49-F238E27FC236}">
                <a16:creationId xmlns:a16="http://schemas.microsoft.com/office/drawing/2014/main" id="{BF382F52-7C63-48B1-A810-13604E32A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2247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book, shelf, library&#10;&#10;Description automatically generated">
            <a:extLst>
              <a:ext uri="{FF2B5EF4-FFF2-40B4-BE49-F238E27FC236}">
                <a16:creationId xmlns:a16="http://schemas.microsoft.com/office/drawing/2014/main" id="{219BD26C-446F-4188-844C-C4074D606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35465E12-4C63-422E-933E-D4E75778DA5E}"/>
              </a:ext>
            </a:extLst>
          </p:cNvPr>
          <p:cNvSpPr txBox="1"/>
          <p:nvPr/>
        </p:nvSpPr>
        <p:spPr>
          <a:xfrm>
            <a:off x="395536" y="411510"/>
            <a:ext cx="4446494" cy="523220"/>
          </a:xfrm>
          <a:prstGeom prst="rect">
            <a:avLst/>
          </a:prstGeom>
          <a:noFill/>
        </p:spPr>
        <p:txBody>
          <a:bodyPr wrap="square" rtlCol="0">
            <a:spAutoFit/>
          </a:bodyPr>
          <a:lstStyle/>
          <a:p>
            <a:r>
              <a:rPr lang="en-GB" sz="2800" dirty="0">
                <a:solidFill>
                  <a:srgbClr val="E31B23"/>
                </a:solidFill>
                <a:latin typeface="+mj-lt"/>
              </a:rPr>
              <a:t>Basic compliance assessment </a:t>
            </a:r>
          </a:p>
        </p:txBody>
      </p:sp>
      <p:pic>
        <p:nvPicPr>
          <p:cNvPr id="11" name="Content Placeholder 5" descr="Logo&#10;&#10;Description automatically generated">
            <a:extLst>
              <a:ext uri="{FF2B5EF4-FFF2-40B4-BE49-F238E27FC236}">
                <a16:creationId xmlns:a16="http://schemas.microsoft.com/office/drawing/2014/main" id="{9F82C638-E0F1-4AE1-B95F-D0034BD61B5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
        <p:nvSpPr>
          <p:cNvPr id="13" name="TextBox 12">
            <a:extLst>
              <a:ext uri="{FF2B5EF4-FFF2-40B4-BE49-F238E27FC236}">
                <a16:creationId xmlns:a16="http://schemas.microsoft.com/office/drawing/2014/main" id="{275503BC-874A-4232-9BB3-6429D4484111}"/>
              </a:ext>
            </a:extLst>
          </p:cNvPr>
          <p:cNvSpPr txBox="1"/>
          <p:nvPr/>
        </p:nvSpPr>
        <p:spPr>
          <a:xfrm>
            <a:off x="415914" y="1085219"/>
            <a:ext cx="5740262" cy="3293209"/>
          </a:xfrm>
          <a:prstGeom prst="rect">
            <a:avLst/>
          </a:prstGeom>
          <a:noFill/>
        </p:spPr>
        <p:txBody>
          <a:bodyPr wrap="square" rtlCol="0">
            <a:spAutoFit/>
          </a:bodyPr>
          <a:lstStyle/>
          <a:p>
            <a:pPr marL="285750" indent="-285750">
              <a:buFont typeface="Arial" panose="020B0604020202020204" pitchFamily="34" charset="0"/>
              <a:buChar char="•"/>
            </a:pPr>
            <a:r>
              <a:rPr lang="en-GB" sz="1600" dirty="0"/>
              <a:t>Annual desk-based review by UKVI of your activities as a Student Sponsor in the 12 months leading up to the application</a:t>
            </a:r>
          </a:p>
          <a:p>
            <a:pPr marL="285750" indent="-285750">
              <a:buFont typeface="Arial" panose="020B0604020202020204" pitchFamily="34" charset="0"/>
              <a:buChar char="•"/>
            </a:pPr>
            <a:r>
              <a:rPr lang="en-GB" sz="1600" dirty="0"/>
              <a:t>Must apply by the deadline and pay £536 for the privilege</a:t>
            </a:r>
          </a:p>
          <a:p>
            <a:pPr marL="285750" indent="-285750">
              <a:buFont typeface="Arial" panose="020B0604020202020204" pitchFamily="34" charset="0"/>
              <a:buChar char="•"/>
            </a:pPr>
            <a:endParaRPr lang="en-GB" sz="1600" dirty="0"/>
          </a:p>
          <a:p>
            <a:r>
              <a:rPr lang="en-GB" sz="1600" b="1" dirty="0"/>
              <a:t>Visa refusal rate</a:t>
            </a:r>
          </a:p>
          <a:p>
            <a:pPr marL="285750" indent="-285750">
              <a:buFont typeface="Arial" panose="020B0604020202020204" pitchFamily="34" charset="0"/>
              <a:buChar char="•"/>
            </a:pPr>
            <a:r>
              <a:rPr lang="en-GB" sz="1600" i="1" dirty="0"/>
              <a:t>Less than </a:t>
            </a:r>
            <a:r>
              <a:rPr lang="en-GB" sz="1600" dirty="0"/>
              <a:t>10%</a:t>
            </a:r>
          </a:p>
          <a:p>
            <a:pPr marL="285750" indent="-285750">
              <a:buFont typeface="Arial" panose="020B0604020202020204" pitchFamily="34" charset="0"/>
              <a:buChar char="•"/>
            </a:pPr>
            <a:r>
              <a:rPr lang="en-GB" sz="1600" dirty="0"/>
              <a:t>10 or fewer CAS, 1 refusal = failure</a:t>
            </a:r>
          </a:p>
          <a:p>
            <a:r>
              <a:rPr lang="en-GB" sz="1600" b="1" dirty="0"/>
              <a:t>Enrolment rate</a:t>
            </a:r>
          </a:p>
          <a:p>
            <a:pPr marL="285750" indent="-285750">
              <a:buFont typeface="Arial" panose="020B0604020202020204" pitchFamily="34" charset="0"/>
              <a:buChar char="•"/>
            </a:pPr>
            <a:r>
              <a:rPr lang="en-GB" sz="1600" i="1" dirty="0"/>
              <a:t>At least </a:t>
            </a:r>
            <a:r>
              <a:rPr lang="en-GB" sz="1600" dirty="0"/>
              <a:t>90%</a:t>
            </a:r>
          </a:p>
          <a:p>
            <a:pPr marL="285750" indent="-285750">
              <a:buFont typeface="Arial" panose="020B0604020202020204" pitchFamily="34" charset="0"/>
              <a:buChar char="•"/>
            </a:pPr>
            <a:r>
              <a:rPr lang="en-GB" sz="1600" dirty="0"/>
              <a:t>10 visas granted, at least 9 must enrol</a:t>
            </a:r>
          </a:p>
          <a:p>
            <a:r>
              <a:rPr lang="en-GB" sz="1600" b="1" dirty="0"/>
              <a:t>Course completion rate</a:t>
            </a:r>
          </a:p>
          <a:p>
            <a:pPr marL="285750" indent="-285750">
              <a:buFont typeface="Arial" panose="020B0604020202020204" pitchFamily="34" charset="0"/>
              <a:buChar char="•"/>
            </a:pPr>
            <a:r>
              <a:rPr lang="en-GB" sz="1600" i="1" dirty="0"/>
              <a:t>At least </a:t>
            </a:r>
            <a:r>
              <a:rPr lang="en-GB" sz="1600" dirty="0"/>
              <a:t>85%</a:t>
            </a:r>
          </a:p>
          <a:p>
            <a:pPr marL="285750" indent="-285750">
              <a:buFont typeface="Arial" panose="020B0604020202020204" pitchFamily="34" charset="0"/>
              <a:buChar char="•"/>
            </a:pPr>
            <a:r>
              <a:rPr lang="en-GB" sz="1600" dirty="0"/>
              <a:t>10 students enrol, 2 fail to complete = failure</a:t>
            </a:r>
          </a:p>
        </p:txBody>
      </p:sp>
    </p:spTree>
    <p:extLst>
      <p:ext uri="{BB962C8B-B14F-4D97-AF65-F5344CB8AC3E}">
        <p14:creationId xmlns:p14="http://schemas.microsoft.com/office/powerpoint/2010/main" val="364412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urface chart&#10;&#10;Description automatically generated">
            <a:extLst>
              <a:ext uri="{FF2B5EF4-FFF2-40B4-BE49-F238E27FC236}">
                <a16:creationId xmlns:a16="http://schemas.microsoft.com/office/drawing/2014/main" id="{5B13FF66-CEAE-48BF-BBA5-003207960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Content Placeholder 5" descr="Logo&#10;&#10;Description automatically generated">
            <a:extLst>
              <a:ext uri="{FF2B5EF4-FFF2-40B4-BE49-F238E27FC236}">
                <a16:creationId xmlns:a16="http://schemas.microsoft.com/office/drawing/2014/main" id="{44FFCFA5-DC53-4618-85EA-527D1A88F5F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
        <p:nvSpPr>
          <p:cNvPr id="6" name="Rectangle: Rounded Corners 5">
            <a:extLst>
              <a:ext uri="{FF2B5EF4-FFF2-40B4-BE49-F238E27FC236}">
                <a16:creationId xmlns:a16="http://schemas.microsoft.com/office/drawing/2014/main" id="{C70056CB-5B54-4D37-94A9-4A045AEBD939}"/>
              </a:ext>
            </a:extLst>
          </p:cNvPr>
          <p:cNvSpPr/>
          <p:nvPr/>
        </p:nvSpPr>
        <p:spPr bwMode="auto">
          <a:xfrm>
            <a:off x="323528" y="316605"/>
            <a:ext cx="6156176" cy="1559254"/>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2200" dirty="0">
                <a:solidFill>
                  <a:schemeClr val="bg1"/>
                </a:solidFill>
                <a:latin typeface="Calibri" pitchFamily="34" charset="0"/>
                <a:sym typeface="Times New Roman" pitchFamily="18" charset="0"/>
              </a:rPr>
              <a:t>Course </a:t>
            </a:r>
            <a:br>
              <a:rPr lang="en-GB" sz="2200" dirty="0">
                <a:solidFill>
                  <a:schemeClr val="bg1"/>
                </a:solidFill>
                <a:latin typeface="Calibri" pitchFamily="34" charset="0"/>
                <a:sym typeface="Times New Roman" pitchFamily="18" charset="0"/>
              </a:rPr>
            </a:br>
            <a:r>
              <a:rPr lang="en-GB" sz="2200" dirty="0">
                <a:solidFill>
                  <a:schemeClr val="bg1"/>
                </a:solidFill>
                <a:latin typeface="Calibri" pitchFamily="34" charset="0"/>
                <a:sym typeface="Times New Roman" pitchFamily="18" charset="0"/>
              </a:rPr>
              <a:t>completion</a:t>
            </a:r>
          </a:p>
        </p:txBody>
      </p:sp>
      <p:sp>
        <p:nvSpPr>
          <p:cNvPr id="7" name="Rectangle: Rounded Corners 6">
            <a:extLst>
              <a:ext uri="{FF2B5EF4-FFF2-40B4-BE49-F238E27FC236}">
                <a16:creationId xmlns:a16="http://schemas.microsoft.com/office/drawing/2014/main" id="{1B5A320D-17C3-47FD-86ED-126AFA32DB3B}"/>
              </a:ext>
            </a:extLst>
          </p:cNvPr>
          <p:cNvSpPr/>
          <p:nvPr/>
        </p:nvSpPr>
        <p:spPr bwMode="auto">
          <a:xfrm>
            <a:off x="334471" y="2067694"/>
            <a:ext cx="6123529" cy="1728192"/>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a:ln>
                  <a:noFill/>
                </a:ln>
                <a:solidFill>
                  <a:schemeClr val="bg1"/>
                </a:solidFill>
                <a:effectLst/>
                <a:latin typeface="Calibri" pitchFamily="34" charset="0"/>
                <a:sym typeface="Times New Roman" pitchFamily="18" charset="0"/>
              </a:rPr>
              <a:t>Enrolment </a:t>
            </a:r>
          </a:p>
        </p:txBody>
      </p:sp>
      <p:sp>
        <p:nvSpPr>
          <p:cNvPr id="2" name="Rectangle 1">
            <a:extLst>
              <a:ext uri="{FF2B5EF4-FFF2-40B4-BE49-F238E27FC236}">
                <a16:creationId xmlns:a16="http://schemas.microsoft.com/office/drawing/2014/main" id="{7C4A981D-FD63-4A4E-AD21-F368281F4757}"/>
              </a:ext>
            </a:extLst>
          </p:cNvPr>
          <p:cNvSpPr/>
          <p:nvPr/>
        </p:nvSpPr>
        <p:spPr>
          <a:xfrm>
            <a:off x="1907704" y="434512"/>
            <a:ext cx="4572000" cy="1169551"/>
          </a:xfrm>
          <a:prstGeom prst="rect">
            <a:avLst/>
          </a:prstGeom>
        </p:spPr>
        <p:txBody>
          <a:bodyPr>
            <a:spAutoFit/>
          </a:bodyPr>
          <a:lstStyle/>
          <a:p>
            <a:pPr marL="285750" lvl="0" indent="-285750">
              <a:buFont typeface="Arial" panose="020B0604020202020204" pitchFamily="34" charset="0"/>
              <a:buChar char="•"/>
            </a:pPr>
            <a:r>
              <a:rPr lang="en-GB" sz="1400" dirty="0">
                <a:solidFill>
                  <a:schemeClr val="bg1"/>
                </a:solidFill>
              </a:rPr>
              <a:t>Does </a:t>
            </a:r>
            <a:r>
              <a:rPr lang="en-GB" sz="1400" b="1" dirty="0">
                <a:solidFill>
                  <a:schemeClr val="bg1"/>
                </a:solidFill>
              </a:rPr>
              <a:t>not</a:t>
            </a:r>
            <a:r>
              <a:rPr lang="en-GB" sz="1400" dirty="0">
                <a:solidFill>
                  <a:schemeClr val="bg1"/>
                </a:solidFill>
              </a:rPr>
              <a:t> include: pupils who have deferred and left the UK, switching schools or immigration category, left course and left UK</a:t>
            </a:r>
          </a:p>
          <a:p>
            <a:pPr marL="285750" lvl="0" indent="-285750">
              <a:buFont typeface="Arial" panose="020B0604020202020204" pitchFamily="34" charset="0"/>
              <a:buChar char="•"/>
            </a:pPr>
            <a:r>
              <a:rPr lang="en-GB" sz="1400" dirty="0">
                <a:solidFill>
                  <a:schemeClr val="bg1"/>
                </a:solidFill>
              </a:rPr>
              <a:t>Include details in SMS report</a:t>
            </a:r>
          </a:p>
          <a:p>
            <a:pPr marL="285750" lvl="0" indent="-285750">
              <a:buFont typeface="Arial" panose="020B0604020202020204" pitchFamily="34" charset="0"/>
              <a:buChar char="•"/>
            </a:pPr>
            <a:r>
              <a:rPr lang="en-GB" sz="1400" dirty="0">
                <a:solidFill>
                  <a:schemeClr val="bg1"/>
                </a:solidFill>
              </a:rPr>
              <a:t>Obtain evidence, e.g. copy of boarding pass</a:t>
            </a:r>
          </a:p>
        </p:txBody>
      </p:sp>
      <p:sp>
        <p:nvSpPr>
          <p:cNvPr id="3" name="Rectangle 2">
            <a:extLst>
              <a:ext uri="{FF2B5EF4-FFF2-40B4-BE49-F238E27FC236}">
                <a16:creationId xmlns:a16="http://schemas.microsoft.com/office/drawing/2014/main" id="{75718602-4D05-4358-9493-11A1B7AC2CE7}"/>
              </a:ext>
            </a:extLst>
          </p:cNvPr>
          <p:cNvSpPr/>
          <p:nvPr/>
        </p:nvSpPr>
        <p:spPr>
          <a:xfrm>
            <a:off x="1864115" y="2131571"/>
            <a:ext cx="4572000" cy="1600438"/>
          </a:xfrm>
          <a:prstGeom prst="rect">
            <a:avLst/>
          </a:prstGeom>
        </p:spPr>
        <p:txBody>
          <a:bodyPr>
            <a:spAutoFit/>
          </a:bodyPr>
          <a:lstStyle/>
          <a:p>
            <a:pPr marL="285750" lvl="0" indent="-285750">
              <a:buFont typeface="Arial" panose="020B0604020202020204" pitchFamily="34" charset="0"/>
              <a:buChar char="•"/>
            </a:pPr>
            <a:r>
              <a:rPr lang="en-GB" sz="1400" dirty="0">
                <a:solidFill>
                  <a:schemeClr val="bg1"/>
                </a:solidFill>
              </a:rPr>
              <a:t>Most school non-enrolments are not ‘no shows’, more likely to be visa refusals, change of mind etc</a:t>
            </a:r>
          </a:p>
          <a:p>
            <a:pPr marL="285750" lvl="0" indent="-285750">
              <a:buFont typeface="Arial" panose="020B0604020202020204" pitchFamily="34" charset="0"/>
              <a:buChar char="•"/>
            </a:pPr>
            <a:r>
              <a:rPr lang="en-GB" sz="1400" dirty="0">
                <a:solidFill>
                  <a:schemeClr val="bg1"/>
                </a:solidFill>
              </a:rPr>
              <a:t>Stay in touch with parents/agents throughout</a:t>
            </a:r>
          </a:p>
          <a:p>
            <a:pPr marL="285750" lvl="0" indent="-285750">
              <a:buFont typeface="Arial" panose="020B0604020202020204" pitchFamily="34" charset="0"/>
              <a:buChar char="•"/>
            </a:pPr>
            <a:r>
              <a:rPr lang="en-GB" sz="1400" dirty="0">
                <a:solidFill>
                  <a:schemeClr val="bg1"/>
                </a:solidFill>
              </a:rPr>
              <a:t>Request evidence from pupil and keep on file</a:t>
            </a:r>
          </a:p>
          <a:p>
            <a:pPr marL="285750" lvl="0" indent="-285750">
              <a:buFont typeface="Arial" panose="020B0604020202020204" pitchFamily="34" charset="0"/>
              <a:buChar char="•"/>
            </a:pPr>
            <a:r>
              <a:rPr lang="en-GB" sz="1400" dirty="0">
                <a:solidFill>
                  <a:schemeClr val="bg1"/>
                </a:solidFill>
              </a:rPr>
              <a:t>Include details in SMS report</a:t>
            </a:r>
          </a:p>
          <a:p>
            <a:pPr marL="285750" lvl="0" indent="-285750">
              <a:buFont typeface="Arial" panose="020B0604020202020204" pitchFamily="34" charset="0"/>
              <a:buChar char="•"/>
            </a:pPr>
            <a:r>
              <a:rPr lang="en-GB" sz="1400" dirty="0">
                <a:solidFill>
                  <a:schemeClr val="bg1"/>
                </a:solidFill>
              </a:rPr>
              <a:t>Report, even where non-enrolment is due to visa refusal – failure to report is indicator of weakness in process</a:t>
            </a:r>
          </a:p>
        </p:txBody>
      </p:sp>
    </p:spTree>
    <p:extLst>
      <p:ext uri="{BB962C8B-B14F-4D97-AF65-F5344CB8AC3E}">
        <p14:creationId xmlns:p14="http://schemas.microsoft.com/office/powerpoint/2010/main" val="357367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urface chart&#10;&#10;Description automatically generated">
            <a:extLst>
              <a:ext uri="{FF2B5EF4-FFF2-40B4-BE49-F238E27FC236}">
                <a16:creationId xmlns:a16="http://schemas.microsoft.com/office/drawing/2014/main" id="{5B13FF66-CEAE-48BF-BBA5-003207960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Content Placeholder 5" descr="Logo&#10;&#10;Description automatically generated">
            <a:extLst>
              <a:ext uri="{FF2B5EF4-FFF2-40B4-BE49-F238E27FC236}">
                <a16:creationId xmlns:a16="http://schemas.microsoft.com/office/drawing/2014/main" id="{44FFCFA5-DC53-4618-85EA-527D1A88F5F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
        <p:nvSpPr>
          <p:cNvPr id="6" name="Rectangle: Rounded Corners 5">
            <a:extLst>
              <a:ext uri="{FF2B5EF4-FFF2-40B4-BE49-F238E27FC236}">
                <a16:creationId xmlns:a16="http://schemas.microsoft.com/office/drawing/2014/main" id="{C70056CB-5B54-4D37-94A9-4A045AEBD939}"/>
              </a:ext>
            </a:extLst>
          </p:cNvPr>
          <p:cNvSpPr/>
          <p:nvPr/>
        </p:nvSpPr>
        <p:spPr bwMode="auto">
          <a:xfrm>
            <a:off x="395536" y="820660"/>
            <a:ext cx="5544616" cy="2543178"/>
          </a:xfrm>
          <a:prstGeom prst="roundRect">
            <a:avLst/>
          </a:prstGeom>
          <a:solidFill>
            <a:srgbClr val="88C4DD"/>
          </a:solidFill>
          <a:ln w="12700" cap="flat" cmpd="sng" algn="ctr">
            <a:noFill/>
            <a:prstDash val="solid"/>
            <a:round/>
            <a:headEnd type="none" w="med" len="med"/>
            <a:tailEnd type="none" w="med" len="med"/>
          </a:ln>
          <a:effectLst>
            <a:glow rad="63500">
              <a:schemeClr val="accent4">
                <a:satMod val="175000"/>
                <a:alpha val="11000"/>
              </a:schemeClr>
            </a:glow>
            <a:outerShdw blurRad="50800" dist="50800" dir="5400000" algn="ctr" rotWithShape="0">
              <a:schemeClr val="bg1"/>
            </a:outerShd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2200" dirty="0">
                <a:solidFill>
                  <a:schemeClr val="bg1"/>
                </a:solidFill>
                <a:latin typeface="Calibri" pitchFamily="34" charset="0"/>
                <a:sym typeface="Times New Roman" pitchFamily="18" charset="0"/>
              </a:rPr>
              <a:t>Visa refusals</a:t>
            </a:r>
          </a:p>
        </p:txBody>
      </p:sp>
      <p:sp>
        <p:nvSpPr>
          <p:cNvPr id="2" name="Rectangle 1">
            <a:extLst>
              <a:ext uri="{FF2B5EF4-FFF2-40B4-BE49-F238E27FC236}">
                <a16:creationId xmlns:a16="http://schemas.microsoft.com/office/drawing/2014/main" id="{7C4A981D-FD63-4A4E-AD21-F368281F4757}"/>
              </a:ext>
            </a:extLst>
          </p:cNvPr>
          <p:cNvSpPr/>
          <p:nvPr/>
        </p:nvSpPr>
        <p:spPr>
          <a:xfrm>
            <a:off x="2250704" y="968864"/>
            <a:ext cx="3668651" cy="2246769"/>
          </a:xfrm>
          <a:prstGeom prst="rect">
            <a:avLst/>
          </a:prstGeom>
        </p:spPr>
        <p:txBody>
          <a:bodyPr wrap="square">
            <a:spAutoFit/>
          </a:bodyPr>
          <a:lstStyle/>
          <a:p>
            <a:pPr marL="285750" lvl="0" indent="-285750">
              <a:buFont typeface="Arial" panose="020B0604020202020204" pitchFamily="34" charset="0"/>
              <a:buChar char="•"/>
            </a:pPr>
            <a:r>
              <a:rPr lang="en-GB" sz="1400" dirty="0">
                <a:solidFill>
                  <a:schemeClr val="bg1"/>
                </a:solidFill>
              </a:rPr>
              <a:t>Control what you can</a:t>
            </a:r>
          </a:p>
          <a:p>
            <a:pPr marL="285750" lvl="0" indent="-285750">
              <a:buFont typeface="Arial" panose="020B0604020202020204" pitchFamily="34" charset="0"/>
              <a:buChar char="•"/>
            </a:pPr>
            <a:r>
              <a:rPr lang="en-GB" sz="1400" dirty="0">
                <a:solidFill>
                  <a:schemeClr val="bg1"/>
                </a:solidFill>
              </a:rPr>
              <a:t>Provide guidance for parents</a:t>
            </a:r>
          </a:p>
          <a:p>
            <a:pPr marL="285750" lvl="0" indent="-285750">
              <a:buFont typeface="Arial" panose="020B0604020202020204" pitchFamily="34" charset="0"/>
              <a:buChar char="•"/>
            </a:pPr>
            <a:r>
              <a:rPr lang="en-GB" sz="1400" dirty="0">
                <a:solidFill>
                  <a:schemeClr val="bg1"/>
                </a:solidFill>
              </a:rPr>
              <a:t>Pay first year’s fees in advance</a:t>
            </a:r>
          </a:p>
          <a:p>
            <a:pPr marL="285750" lvl="0" indent="-285750">
              <a:buFont typeface="Arial" panose="020B0604020202020204" pitchFamily="34" charset="0"/>
              <a:buChar char="•"/>
            </a:pPr>
            <a:r>
              <a:rPr lang="en-GB" sz="1400" dirty="0">
                <a:solidFill>
                  <a:schemeClr val="bg1"/>
                </a:solidFill>
              </a:rPr>
              <a:t>Bank statements – required info, sufficient funds, date, period etc</a:t>
            </a:r>
          </a:p>
          <a:p>
            <a:pPr marL="285750" lvl="0" indent="-285750">
              <a:buFont typeface="Arial" panose="020B0604020202020204" pitchFamily="34" charset="0"/>
              <a:buChar char="•"/>
            </a:pPr>
            <a:r>
              <a:rPr lang="en-GB" sz="1400" dirty="0">
                <a:solidFill>
                  <a:schemeClr val="bg1"/>
                </a:solidFill>
              </a:rPr>
              <a:t>Review immigration history</a:t>
            </a:r>
          </a:p>
          <a:p>
            <a:pPr marL="285750" lvl="0" indent="-285750">
              <a:buFont typeface="Arial" panose="020B0604020202020204" pitchFamily="34" charset="0"/>
              <a:buChar char="•"/>
            </a:pPr>
            <a:r>
              <a:rPr lang="en-GB" sz="1400" dirty="0">
                <a:solidFill>
                  <a:schemeClr val="bg1"/>
                </a:solidFill>
              </a:rPr>
              <a:t>Parental consent letters</a:t>
            </a:r>
          </a:p>
          <a:p>
            <a:pPr marL="285750" lvl="0" indent="-285750">
              <a:buFont typeface="Arial" panose="020B0604020202020204" pitchFamily="34" charset="0"/>
              <a:buChar char="•"/>
            </a:pPr>
            <a:r>
              <a:rPr lang="en-GB" sz="1400" dirty="0">
                <a:solidFill>
                  <a:schemeClr val="bg1"/>
                </a:solidFill>
              </a:rPr>
              <a:t>Intended carer undertakings</a:t>
            </a:r>
          </a:p>
          <a:p>
            <a:pPr marL="285750" lvl="0" indent="-285750">
              <a:buFont typeface="Arial" panose="020B0604020202020204" pitchFamily="34" charset="0"/>
              <a:buChar char="•"/>
            </a:pPr>
            <a:r>
              <a:rPr lang="en-GB" sz="1400" dirty="0">
                <a:solidFill>
                  <a:schemeClr val="bg1"/>
                </a:solidFill>
              </a:rPr>
              <a:t>Obtain proof of parental relationship</a:t>
            </a:r>
          </a:p>
          <a:p>
            <a:pPr marL="285750" lvl="0" indent="-285750">
              <a:buFont typeface="Arial" panose="020B0604020202020204" pitchFamily="34" charset="0"/>
              <a:buChar char="•"/>
            </a:pPr>
            <a:r>
              <a:rPr lang="en-GB" sz="1400" dirty="0">
                <a:solidFill>
                  <a:schemeClr val="bg1"/>
                </a:solidFill>
              </a:rPr>
              <a:t>Check prior to submission</a:t>
            </a:r>
          </a:p>
        </p:txBody>
      </p:sp>
    </p:spTree>
    <p:extLst>
      <p:ext uri="{BB962C8B-B14F-4D97-AF65-F5344CB8AC3E}">
        <p14:creationId xmlns:p14="http://schemas.microsoft.com/office/powerpoint/2010/main" val="171921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73D41E-86A8-4FDF-9D7D-B614E19D2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83518"/>
            <a:ext cx="8460432" cy="4659982"/>
          </a:xfrm>
          <a:prstGeom prst="rect">
            <a:avLst/>
          </a:prstGeom>
        </p:spPr>
      </p:pic>
      <p:sp>
        <p:nvSpPr>
          <p:cNvPr id="5" name="TextBox 4">
            <a:extLst>
              <a:ext uri="{FF2B5EF4-FFF2-40B4-BE49-F238E27FC236}">
                <a16:creationId xmlns:a16="http://schemas.microsoft.com/office/drawing/2014/main" id="{12E223D2-FF50-409F-AEB0-3305E802F629}"/>
              </a:ext>
            </a:extLst>
          </p:cNvPr>
          <p:cNvSpPr txBox="1"/>
          <p:nvPr/>
        </p:nvSpPr>
        <p:spPr>
          <a:xfrm>
            <a:off x="0" y="78322"/>
            <a:ext cx="9144000" cy="523220"/>
          </a:xfrm>
          <a:prstGeom prst="rect">
            <a:avLst/>
          </a:prstGeom>
          <a:noFill/>
        </p:spPr>
        <p:txBody>
          <a:bodyPr wrap="square" rtlCol="0">
            <a:spAutoFit/>
          </a:bodyPr>
          <a:lstStyle/>
          <a:p>
            <a:pPr algn="ctr"/>
            <a:r>
              <a:rPr lang="en-GB" sz="2800" dirty="0">
                <a:solidFill>
                  <a:srgbClr val="E31B23"/>
                </a:solidFill>
                <a:latin typeface="+mj-lt"/>
              </a:rPr>
              <a:t>Child Student visa applications</a:t>
            </a:r>
          </a:p>
        </p:txBody>
      </p:sp>
      <p:pic>
        <p:nvPicPr>
          <p:cNvPr id="7" name="Content Placeholder 5" descr="Logo&#10;&#10;Description automatically generated">
            <a:extLst>
              <a:ext uri="{FF2B5EF4-FFF2-40B4-BE49-F238E27FC236}">
                <a16:creationId xmlns:a16="http://schemas.microsoft.com/office/drawing/2014/main" id="{59FB8B9F-4A0C-42E1-8AB7-6C96C9736458}"/>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467544" y="4528918"/>
            <a:ext cx="1152128" cy="275080"/>
          </a:xfrm>
        </p:spPr>
      </p:pic>
      <p:sp>
        <p:nvSpPr>
          <p:cNvPr id="4" name="Rectangle 3">
            <a:extLst>
              <a:ext uri="{FF2B5EF4-FFF2-40B4-BE49-F238E27FC236}">
                <a16:creationId xmlns:a16="http://schemas.microsoft.com/office/drawing/2014/main" id="{F6D42AED-6103-14A2-7609-5BFBFE04295A}"/>
              </a:ext>
            </a:extLst>
          </p:cNvPr>
          <p:cNvSpPr/>
          <p:nvPr/>
        </p:nvSpPr>
        <p:spPr bwMode="auto">
          <a:xfrm>
            <a:off x="2195736" y="787150"/>
            <a:ext cx="1728192" cy="1008112"/>
          </a:xfrm>
          <a:prstGeom prst="rect">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0" lang="en-US" sz="1200" b="1" i="0" u="none" strike="noStrike" cap="none" normalizeH="0" baseline="0" dirty="0">
                <a:ln>
                  <a:noFill/>
                </a:ln>
                <a:solidFill>
                  <a:schemeClr val="bg1"/>
                </a:solidFill>
                <a:effectLst/>
                <a:latin typeface="+mj-lt"/>
                <a:sym typeface="Times New Roman" pitchFamily="18" charset="0"/>
              </a:rPr>
              <a:t>EEA</a:t>
            </a:r>
            <a:r>
              <a:rPr kumimoji="0" lang="en-US" sz="1200" b="0" i="0" u="none" strike="noStrike" cap="none" normalizeH="0" baseline="0" dirty="0">
                <a:ln>
                  <a:noFill/>
                </a:ln>
                <a:solidFill>
                  <a:schemeClr val="bg1"/>
                </a:solidFill>
                <a:effectLst/>
                <a:latin typeface="+mj-lt"/>
                <a:sym typeface="Times New Roman" pitchFamily="18" charset="0"/>
              </a:rPr>
              <a:t> nationals: </a:t>
            </a:r>
            <a:r>
              <a:rPr lang="en-GB" sz="1200" dirty="0">
                <a:solidFill>
                  <a:schemeClr val="bg1"/>
                </a:solidFill>
                <a:latin typeface="+mj-lt"/>
              </a:rPr>
              <a:t>apply using ID verification app – no biometric appointment</a:t>
            </a:r>
          </a:p>
        </p:txBody>
      </p:sp>
      <p:sp>
        <p:nvSpPr>
          <p:cNvPr id="6" name="Rectangle 5">
            <a:extLst>
              <a:ext uri="{FF2B5EF4-FFF2-40B4-BE49-F238E27FC236}">
                <a16:creationId xmlns:a16="http://schemas.microsoft.com/office/drawing/2014/main" id="{766C8E1F-A44D-C3D3-111A-D5D5800A6E5A}"/>
              </a:ext>
            </a:extLst>
          </p:cNvPr>
          <p:cNvSpPr/>
          <p:nvPr/>
        </p:nvSpPr>
        <p:spPr bwMode="auto">
          <a:xfrm>
            <a:off x="6948264" y="787150"/>
            <a:ext cx="1728192" cy="1008112"/>
          </a:xfrm>
          <a:prstGeom prst="rect">
            <a:avLst/>
          </a:prstGeom>
          <a:solidFill>
            <a:srgbClr val="C73C70"/>
          </a:solidFill>
          <a:ln w="12700" cap="flat" cmpd="sng" algn="ctr">
            <a:solidFill>
              <a:srgbClr val="C73C7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GB" sz="1200" b="1" dirty="0">
                <a:solidFill>
                  <a:schemeClr val="bg1"/>
                </a:solidFill>
              </a:rPr>
              <a:t>Non-EEA</a:t>
            </a:r>
            <a:r>
              <a:rPr lang="en-GB" sz="1200" dirty="0">
                <a:solidFill>
                  <a:schemeClr val="bg1"/>
                </a:solidFill>
              </a:rPr>
              <a:t> nationals: register account with VAC partner; book appointment</a:t>
            </a:r>
          </a:p>
        </p:txBody>
      </p:sp>
      <p:sp>
        <p:nvSpPr>
          <p:cNvPr id="9" name="Rectangle 8">
            <a:extLst>
              <a:ext uri="{FF2B5EF4-FFF2-40B4-BE49-F238E27FC236}">
                <a16:creationId xmlns:a16="http://schemas.microsoft.com/office/drawing/2014/main" id="{60EB0B0F-BAC2-8792-20E6-88A9B36A63CD}"/>
              </a:ext>
            </a:extLst>
          </p:cNvPr>
          <p:cNvSpPr/>
          <p:nvPr/>
        </p:nvSpPr>
        <p:spPr bwMode="auto">
          <a:xfrm>
            <a:off x="2195736" y="2067694"/>
            <a:ext cx="1728192" cy="1008112"/>
          </a:xfrm>
          <a:prstGeom prst="rect">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GB" sz="1200" b="1" dirty="0">
              <a:solidFill>
                <a:schemeClr val="bg1"/>
              </a:solidFill>
            </a:endParaRPr>
          </a:p>
          <a:p>
            <a:pPr algn="ctr" fontAlgn="base">
              <a:spcBef>
                <a:spcPct val="0"/>
              </a:spcBef>
              <a:spcAft>
                <a:spcPct val="0"/>
              </a:spcAft>
            </a:pPr>
            <a:r>
              <a:rPr lang="en-GB" sz="1200" b="1" dirty="0">
                <a:solidFill>
                  <a:schemeClr val="bg1"/>
                </a:solidFill>
              </a:rPr>
              <a:t>Upload</a:t>
            </a:r>
            <a:r>
              <a:rPr lang="en-GB" sz="1200" dirty="0">
                <a:solidFill>
                  <a:schemeClr val="bg1"/>
                </a:solidFill>
              </a:rPr>
              <a:t> documents</a:t>
            </a:r>
            <a:endParaRPr kumimoji="0" lang="en-GB" sz="2200" b="0" i="0" u="none" strike="noStrike" cap="none" normalizeH="0" baseline="0" dirty="0">
              <a:ln>
                <a:noFill/>
              </a:ln>
              <a:solidFill>
                <a:srgbClr val="000000"/>
              </a:solidFill>
              <a:effectLst/>
              <a:latin typeface="Calibri" pitchFamily="34" charset="0"/>
              <a:sym typeface="Times New Roman" pitchFamily="18" charset="0"/>
            </a:endParaRPr>
          </a:p>
        </p:txBody>
      </p:sp>
      <p:sp>
        <p:nvSpPr>
          <p:cNvPr id="10" name="Rectangle 9">
            <a:extLst>
              <a:ext uri="{FF2B5EF4-FFF2-40B4-BE49-F238E27FC236}">
                <a16:creationId xmlns:a16="http://schemas.microsoft.com/office/drawing/2014/main" id="{1CCB3B54-E717-9FAA-118A-682DAA9D744F}"/>
              </a:ext>
            </a:extLst>
          </p:cNvPr>
          <p:cNvSpPr/>
          <p:nvPr/>
        </p:nvSpPr>
        <p:spPr bwMode="auto">
          <a:xfrm>
            <a:off x="4577392" y="1285784"/>
            <a:ext cx="1728192" cy="1008112"/>
          </a:xfrm>
          <a:prstGeom prst="rect">
            <a:avLst/>
          </a:prstGeom>
          <a:solidFill>
            <a:srgbClr val="88C4DD"/>
          </a:solidFill>
          <a:ln w="12700" cap="flat" cmpd="sng" algn="ctr">
            <a:solidFill>
              <a:srgbClr val="88C4D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GB" sz="1200" b="1" dirty="0">
                <a:solidFill>
                  <a:schemeClr val="bg1"/>
                </a:solidFill>
              </a:rPr>
              <a:t>Pay</a:t>
            </a:r>
            <a:r>
              <a:rPr lang="en-GB" sz="1200" dirty="0">
                <a:solidFill>
                  <a:schemeClr val="bg1"/>
                </a:solidFill>
              </a:rPr>
              <a:t> Immigration Health Surcharge and application fee (plus priority processing fee if available)</a:t>
            </a:r>
          </a:p>
        </p:txBody>
      </p:sp>
      <p:sp>
        <p:nvSpPr>
          <p:cNvPr id="11" name="Rectangle 10">
            <a:extLst>
              <a:ext uri="{FF2B5EF4-FFF2-40B4-BE49-F238E27FC236}">
                <a16:creationId xmlns:a16="http://schemas.microsoft.com/office/drawing/2014/main" id="{30875AAE-C02C-C53C-09EA-0262B477DFC1}"/>
              </a:ext>
            </a:extLst>
          </p:cNvPr>
          <p:cNvSpPr/>
          <p:nvPr/>
        </p:nvSpPr>
        <p:spPr bwMode="auto">
          <a:xfrm>
            <a:off x="6948264" y="2084365"/>
            <a:ext cx="1728192" cy="1008112"/>
          </a:xfrm>
          <a:prstGeom prst="rect">
            <a:avLst/>
          </a:prstGeom>
          <a:solidFill>
            <a:srgbClr val="C73C70"/>
          </a:solidFill>
          <a:ln w="12700" cap="flat" cmpd="sng" algn="ctr">
            <a:solidFill>
              <a:srgbClr val="C73C7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GB" sz="1200" b="1" dirty="0">
                <a:solidFill>
                  <a:schemeClr val="bg1"/>
                </a:solidFill>
              </a:rPr>
              <a:t>Upload</a:t>
            </a:r>
            <a:r>
              <a:rPr lang="en-GB" sz="1200" dirty="0">
                <a:solidFill>
                  <a:schemeClr val="bg1"/>
                </a:solidFill>
              </a:rPr>
              <a:t> documents; </a:t>
            </a:r>
            <a:r>
              <a:rPr lang="en-GB" sz="1200" b="1" dirty="0">
                <a:solidFill>
                  <a:schemeClr val="bg1"/>
                </a:solidFill>
              </a:rPr>
              <a:t>attend</a:t>
            </a:r>
            <a:r>
              <a:rPr lang="en-GB" sz="1200" dirty="0">
                <a:solidFill>
                  <a:schemeClr val="bg1"/>
                </a:solidFill>
              </a:rPr>
              <a:t> biometric appointment, surrender passport </a:t>
            </a:r>
          </a:p>
        </p:txBody>
      </p:sp>
      <p:sp>
        <p:nvSpPr>
          <p:cNvPr id="12" name="Rectangle 11">
            <a:extLst>
              <a:ext uri="{FF2B5EF4-FFF2-40B4-BE49-F238E27FC236}">
                <a16:creationId xmlns:a16="http://schemas.microsoft.com/office/drawing/2014/main" id="{573A04E1-818D-19B0-6AC6-81D2A676D4E3}"/>
              </a:ext>
            </a:extLst>
          </p:cNvPr>
          <p:cNvSpPr/>
          <p:nvPr/>
        </p:nvSpPr>
        <p:spPr bwMode="auto">
          <a:xfrm>
            <a:off x="4577392" y="2623220"/>
            <a:ext cx="1728192" cy="1008112"/>
          </a:xfrm>
          <a:prstGeom prst="rect">
            <a:avLst/>
          </a:prstGeom>
          <a:solidFill>
            <a:srgbClr val="88C4DD"/>
          </a:solidFill>
          <a:ln w="12700" cap="flat" cmpd="sng" algn="ctr">
            <a:solidFill>
              <a:srgbClr val="88C4D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bg1"/>
              </a:solidFill>
              <a:effectLst/>
              <a:latin typeface="Calibri" pitchFamily="34" charset="0"/>
              <a:sym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Calibri" pitchFamily="34" charset="0"/>
                <a:sym typeface="Times New Roman" pitchFamily="18" charset="0"/>
              </a:rPr>
              <a:t>WAIT</a:t>
            </a:r>
            <a:endParaRPr kumimoji="0" lang="en-GB" b="1" i="0" u="none" strike="noStrike" cap="none" normalizeH="0" baseline="0" dirty="0">
              <a:ln>
                <a:noFill/>
              </a:ln>
              <a:solidFill>
                <a:schemeClr val="bg1"/>
              </a:solidFill>
              <a:effectLst/>
              <a:latin typeface="Calibri" pitchFamily="34" charset="0"/>
              <a:sym typeface="Times New Roman" pitchFamily="18" charset="0"/>
            </a:endParaRPr>
          </a:p>
        </p:txBody>
      </p:sp>
      <p:sp>
        <p:nvSpPr>
          <p:cNvPr id="13" name="Rectangle 12">
            <a:extLst>
              <a:ext uri="{FF2B5EF4-FFF2-40B4-BE49-F238E27FC236}">
                <a16:creationId xmlns:a16="http://schemas.microsoft.com/office/drawing/2014/main" id="{900FCFA2-F88E-029F-A7B1-91D46E6200C4}"/>
              </a:ext>
            </a:extLst>
          </p:cNvPr>
          <p:cNvSpPr/>
          <p:nvPr/>
        </p:nvSpPr>
        <p:spPr bwMode="auto">
          <a:xfrm>
            <a:off x="4566608" y="3939902"/>
            <a:ext cx="1728192" cy="1008112"/>
          </a:xfrm>
          <a:prstGeom prst="rect">
            <a:avLst/>
          </a:prstGeom>
          <a:solidFill>
            <a:srgbClr val="88C4DD"/>
          </a:solidFill>
          <a:ln w="12700" cap="flat" cmpd="sng" algn="ctr">
            <a:solidFill>
              <a:srgbClr val="88C4D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200" dirty="0">
              <a:solidFill>
                <a:schemeClr val="bg1"/>
              </a:solidFill>
            </a:endParaRPr>
          </a:p>
          <a:p>
            <a:pPr algn="ctr"/>
            <a:r>
              <a:rPr lang="en-GB" sz="1200" b="1" dirty="0">
                <a:solidFill>
                  <a:schemeClr val="bg1"/>
                </a:solidFill>
              </a:rPr>
              <a:t>Enter</a:t>
            </a:r>
            <a:r>
              <a:rPr lang="en-GB" sz="1200" dirty="0">
                <a:solidFill>
                  <a:schemeClr val="bg1"/>
                </a:solidFill>
              </a:rPr>
              <a:t> UK </a:t>
            </a:r>
            <a:r>
              <a:rPr lang="en-GB" sz="1200" b="1" dirty="0">
                <a:solidFill>
                  <a:schemeClr val="bg1"/>
                </a:solidFill>
              </a:rPr>
              <a:t>after</a:t>
            </a:r>
            <a:r>
              <a:rPr lang="en-GB" sz="1200" dirty="0">
                <a:solidFill>
                  <a:schemeClr val="bg1"/>
                </a:solidFill>
              </a:rPr>
              <a:t> visa validity date</a:t>
            </a:r>
          </a:p>
        </p:txBody>
      </p:sp>
      <p:cxnSp>
        <p:nvCxnSpPr>
          <p:cNvPr id="15" name="Straight Arrow Connector 14">
            <a:extLst>
              <a:ext uri="{FF2B5EF4-FFF2-40B4-BE49-F238E27FC236}">
                <a16:creationId xmlns:a16="http://schemas.microsoft.com/office/drawing/2014/main" id="{D20CD9FF-DF36-FA46-15FE-107E44FBFE37}"/>
              </a:ext>
            </a:extLst>
          </p:cNvPr>
          <p:cNvCxnSpPr>
            <a:cxnSpLocks/>
          </p:cNvCxnSpPr>
          <p:nvPr/>
        </p:nvCxnSpPr>
        <p:spPr bwMode="auto">
          <a:xfrm flipH="1">
            <a:off x="6344815" y="1270318"/>
            <a:ext cx="576064" cy="216024"/>
          </a:xfrm>
          <a:prstGeom prst="straightConnector1">
            <a:avLst/>
          </a:prstGeom>
          <a:solidFill>
            <a:srgbClr val="00CC99"/>
          </a:solidFill>
          <a:ln w="12700" cap="flat" cmpd="sng" algn="ctr">
            <a:solidFill>
              <a:srgbClr val="00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BB6732D9-22E3-064B-BBF5-EE0699CB0EF1}"/>
              </a:ext>
            </a:extLst>
          </p:cNvPr>
          <p:cNvCxnSpPr>
            <a:cxnSpLocks/>
          </p:cNvCxnSpPr>
          <p:nvPr/>
        </p:nvCxnSpPr>
        <p:spPr bwMode="auto">
          <a:xfrm>
            <a:off x="3965172" y="1275606"/>
            <a:ext cx="578912" cy="216024"/>
          </a:xfrm>
          <a:prstGeom prst="straightConnector1">
            <a:avLst/>
          </a:prstGeom>
          <a:solidFill>
            <a:srgbClr val="00CC99"/>
          </a:solidFill>
          <a:ln w="12700" cap="flat" cmpd="sng" algn="ctr">
            <a:solidFill>
              <a:srgbClr val="00000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FFEC6366-C222-88B0-17BD-F0AD7010F5EB}"/>
              </a:ext>
            </a:extLst>
          </p:cNvPr>
          <p:cNvCxnSpPr>
            <a:cxnSpLocks/>
          </p:cNvCxnSpPr>
          <p:nvPr/>
        </p:nvCxnSpPr>
        <p:spPr bwMode="auto">
          <a:xfrm>
            <a:off x="6374569" y="2143189"/>
            <a:ext cx="432048" cy="228769"/>
          </a:xfrm>
          <a:prstGeom prst="straightConnector1">
            <a:avLst/>
          </a:prstGeom>
          <a:solidFill>
            <a:srgbClr val="00CC99"/>
          </a:solidFill>
          <a:ln w="12700" cap="flat" cmpd="sng" algn="ctr">
            <a:solidFill>
              <a:srgbClr val="00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02A7D5FF-12FC-21A1-A832-1C896CFE8C89}"/>
              </a:ext>
            </a:extLst>
          </p:cNvPr>
          <p:cNvCxnSpPr>
            <a:cxnSpLocks/>
          </p:cNvCxnSpPr>
          <p:nvPr/>
        </p:nvCxnSpPr>
        <p:spPr bwMode="auto">
          <a:xfrm flipH="1">
            <a:off x="4067944" y="2139702"/>
            <a:ext cx="465357" cy="232256"/>
          </a:xfrm>
          <a:prstGeom prst="straightConnector1">
            <a:avLst/>
          </a:prstGeom>
          <a:solidFill>
            <a:srgbClr val="00CC99"/>
          </a:solidFill>
          <a:ln w="12700" cap="flat" cmpd="sng" algn="ctr">
            <a:solidFill>
              <a:srgbClr val="000000"/>
            </a:solidFill>
            <a:prstDash val="solid"/>
            <a:round/>
            <a:headEnd type="none" w="med" len="med"/>
            <a:tailEnd type="triangle"/>
          </a:ln>
          <a:effectLst/>
        </p:spPr>
      </p:cxnSp>
      <p:sp>
        <p:nvSpPr>
          <p:cNvPr id="2" name="TextBox 1">
            <a:extLst>
              <a:ext uri="{FF2B5EF4-FFF2-40B4-BE49-F238E27FC236}">
                <a16:creationId xmlns:a16="http://schemas.microsoft.com/office/drawing/2014/main" id="{48238D94-3152-3746-00BD-8A33E6AB7EB3}"/>
              </a:ext>
            </a:extLst>
          </p:cNvPr>
          <p:cNvSpPr txBox="1"/>
          <p:nvPr/>
        </p:nvSpPr>
        <p:spPr>
          <a:xfrm>
            <a:off x="182285" y="785054"/>
            <a:ext cx="1867569" cy="3416320"/>
          </a:xfrm>
          <a:prstGeom prst="rect">
            <a:avLst/>
          </a:prstGeom>
          <a:noFill/>
          <a:ln>
            <a:solidFill>
              <a:schemeClr val="tx1"/>
            </a:solidFill>
          </a:ln>
        </p:spPr>
        <p:txBody>
          <a:bodyPr wrap="square" rtlCol="0">
            <a:spAutoFit/>
          </a:bodyPr>
          <a:lstStyle/>
          <a:p>
            <a:r>
              <a:rPr lang="en-GB" sz="1200" dirty="0"/>
              <a:t>To complete application form applicants need:</a:t>
            </a:r>
          </a:p>
          <a:p>
            <a:pPr marL="171450" indent="-171450">
              <a:buFont typeface="Arial" panose="020B0604020202020204" pitchFamily="34" charset="0"/>
              <a:buChar char="•"/>
            </a:pPr>
            <a:r>
              <a:rPr lang="en-GB" sz="1200" dirty="0"/>
              <a:t>CAS number</a:t>
            </a:r>
          </a:p>
          <a:p>
            <a:pPr marL="171450" indent="-171450">
              <a:buFont typeface="Arial" panose="020B0604020202020204" pitchFamily="34" charset="0"/>
              <a:buChar char="•"/>
            </a:pPr>
            <a:r>
              <a:rPr lang="en-GB" sz="1200" dirty="0"/>
              <a:t>School’s Sponsor Licence Number</a:t>
            </a:r>
          </a:p>
          <a:p>
            <a:pPr marL="171450" indent="-171450">
              <a:buFont typeface="Arial" panose="020B0604020202020204" pitchFamily="34" charset="0"/>
              <a:buChar char="•"/>
            </a:pPr>
            <a:r>
              <a:rPr lang="en-GB" sz="1200" dirty="0"/>
              <a:t>ACL reference</a:t>
            </a:r>
          </a:p>
          <a:p>
            <a:endParaRPr lang="en-GB" sz="1200" dirty="0"/>
          </a:p>
          <a:p>
            <a:r>
              <a:rPr lang="en-GB" sz="1200" dirty="0"/>
              <a:t>Supporting documents:</a:t>
            </a:r>
          </a:p>
          <a:p>
            <a:pPr marL="171450" indent="-171450">
              <a:buFont typeface="Arial" panose="020B0604020202020204" pitchFamily="34" charset="0"/>
              <a:buChar char="•"/>
            </a:pPr>
            <a:r>
              <a:rPr lang="en-GB" sz="1200" dirty="0"/>
              <a:t>Passport</a:t>
            </a:r>
          </a:p>
          <a:p>
            <a:pPr marL="171450" indent="-171450">
              <a:buFont typeface="Arial" panose="020B0604020202020204" pitchFamily="34" charset="0"/>
              <a:buChar char="•"/>
            </a:pPr>
            <a:r>
              <a:rPr lang="en-GB" sz="1200" dirty="0"/>
              <a:t>Parental consent letter (plus additional </a:t>
            </a:r>
            <a:br>
              <a:rPr lang="en-GB" sz="1200" dirty="0"/>
            </a:br>
            <a:r>
              <a:rPr lang="en-GB" sz="1200" dirty="0"/>
              <a:t>consents for day pupils)</a:t>
            </a:r>
          </a:p>
          <a:p>
            <a:pPr marL="171450" indent="-171450">
              <a:buFont typeface="Arial" panose="020B0604020202020204" pitchFamily="34" charset="0"/>
              <a:buChar char="•"/>
            </a:pPr>
            <a:r>
              <a:rPr lang="en-GB" sz="1200" dirty="0"/>
              <a:t>Birth certificate</a:t>
            </a:r>
          </a:p>
          <a:p>
            <a:pPr marL="171450" indent="-171450">
              <a:buFont typeface="Arial" panose="020B0604020202020204" pitchFamily="34" charset="0"/>
              <a:buChar char="•"/>
            </a:pPr>
            <a:r>
              <a:rPr lang="en-GB" sz="1200" dirty="0"/>
              <a:t>TB certificate</a:t>
            </a:r>
          </a:p>
          <a:p>
            <a:pPr marL="171450" indent="-171450">
              <a:buFont typeface="Arial" panose="020B0604020202020204" pitchFamily="34" charset="0"/>
              <a:buChar char="•"/>
            </a:pPr>
            <a:r>
              <a:rPr lang="en-GB" sz="1200" dirty="0"/>
              <a:t>Proof of finances (non-differential evidence countries)</a:t>
            </a:r>
          </a:p>
          <a:p>
            <a:pPr marL="171450" indent="-171450">
              <a:buFont typeface="Arial" panose="020B0604020202020204" pitchFamily="34" charset="0"/>
              <a:buChar char="•"/>
            </a:pPr>
            <a:r>
              <a:rPr lang="en-GB" sz="1200" dirty="0"/>
              <a:t>Translations</a:t>
            </a:r>
          </a:p>
        </p:txBody>
      </p:sp>
      <p:sp>
        <p:nvSpPr>
          <p:cNvPr id="8" name="Rectangle 7">
            <a:extLst>
              <a:ext uri="{FF2B5EF4-FFF2-40B4-BE49-F238E27FC236}">
                <a16:creationId xmlns:a16="http://schemas.microsoft.com/office/drawing/2014/main" id="{0DCE7355-0703-F8EC-1621-649A33BE425C}"/>
              </a:ext>
            </a:extLst>
          </p:cNvPr>
          <p:cNvSpPr/>
          <p:nvPr/>
        </p:nvSpPr>
        <p:spPr bwMode="auto">
          <a:xfrm>
            <a:off x="2195736" y="3411407"/>
            <a:ext cx="1728192" cy="1008112"/>
          </a:xfrm>
          <a:prstGeom prst="rect">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GB" sz="1200" b="1" dirty="0">
                <a:solidFill>
                  <a:schemeClr val="bg1"/>
                </a:solidFill>
              </a:rPr>
              <a:t>Approval: </a:t>
            </a:r>
            <a:r>
              <a:rPr lang="en-GB" sz="1200" dirty="0">
                <a:solidFill>
                  <a:schemeClr val="bg1"/>
                </a:solidFill>
              </a:rPr>
              <a:t>confirmed by email; digital status only (school needs ‘share code’)</a:t>
            </a:r>
            <a:endParaRPr kumimoji="0" lang="en-GB" sz="2200" b="0" i="0" u="none" strike="noStrike" cap="none" normalizeH="0" baseline="0" dirty="0">
              <a:ln>
                <a:noFill/>
              </a:ln>
              <a:solidFill>
                <a:srgbClr val="000000"/>
              </a:solidFill>
              <a:effectLst/>
              <a:latin typeface="Calibri" pitchFamily="34" charset="0"/>
              <a:sym typeface="Times New Roman" pitchFamily="18" charset="0"/>
            </a:endParaRPr>
          </a:p>
        </p:txBody>
      </p:sp>
      <p:sp>
        <p:nvSpPr>
          <p:cNvPr id="14" name="Rectangle 13">
            <a:extLst>
              <a:ext uri="{FF2B5EF4-FFF2-40B4-BE49-F238E27FC236}">
                <a16:creationId xmlns:a16="http://schemas.microsoft.com/office/drawing/2014/main" id="{9BE5BB64-CDB1-3B66-E862-1F313B896B17}"/>
              </a:ext>
            </a:extLst>
          </p:cNvPr>
          <p:cNvSpPr/>
          <p:nvPr/>
        </p:nvSpPr>
        <p:spPr bwMode="auto">
          <a:xfrm>
            <a:off x="6942872" y="3411407"/>
            <a:ext cx="1728192" cy="1008112"/>
          </a:xfrm>
          <a:prstGeom prst="rect">
            <a:avLst/>
          </a:prstGeom>
          <a:solidFill>
            <a:srgbClr val="C73C70"/>
          </a:solidFill>
          <a:ln w="12700" cap="flat" cmpd="sng" algn="ctr">
            <a:solidFill>
              <a:srgbClr val="C73C7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GB" sz="1200" b="1" dirty="0">
                <a:solidFill>
                  <a:schemeClr val="bg1"/>
                </a:solidFill>
              </a:rPr>
              <a:t>Approval: </a:t>
            </a:r>
            <a:r>
              <a:rPr lang="en-GB" sz="1200" dirty="0">
                <a:solidFill>
                  <a:schemeClr val="bg1"/>
                </a:solidFill>
              </a:rPr>
              <a:t>passport endorsed with 90-day vignette; collect BRP following entry to UK</a:t>
            </a:r>
            <a:endParaRPr kumimoji="0" lang="en-GB" sz="2200" b="0" i="0" u="none" strike="noStrike" cap="none" normalizeH="0" baseline="0" dirty="0">
              <a:ln>
                <a:noFill/>
              </a:ln>
              <a:solidFill>
                <a:srgbClr val="000000"/>
              </a:solidFill>
              <a:effectLst/>
              <a:latin typeface="Calibri" pitchFamily="34" charset="0"/>
              <a:sym typeface="Times New Roman" pitchFamily="18" charset="0"/>
            </a:endParaRPr>
          </a:p>
        </p:txBody>
      </p:sp>
      <p:cxnSp>
        <p:nvCxnSpPr>
          <p:cNvPr id="16" name="Straight Arrow Connector 15">
            <a:extLst>
              <a:ext uri="{FF2B5EF4-FFF2-40B4-BE49-F238E27FC236}">
                <a16:creationId xmlns:a16="http://schemas.microsoft.com/office/drawing/2014/main" id="{284F1D1A-DC45-891E-2296-ED0644C4FCF2}"/>
              </a:ext>
            </a:extLst>
          </p:cNvPr>
          <p:cNvCxnSpPr>
            <a:cxnSpLocks/>
          </p:cNvCxnSpPr>
          <p:nvPr/>
        </p:nvCxnSpPr>
        <p:spPr bwMode="auto">
          <a:xfrm>
            <a:off x="3961204" y="4073182"/>
            <a:ext cx="578912" cy="216024"/>
          </a:xfrm>
          <a:prstGeom prst="straightConnector1">
            <a:avLst/>
          </a:prstGeom>
          <a:solidFill>
            <a:srgbClr val="00CC99"/>
          </a:solidFill>
          <a:ln w="12700" cap="flat" cmpd="sng" algn="ctr">
            <a:solidFill>
              <a:srgbClr val="00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2425B50F-C5A5-4888-1F49-284D343E624B}"/>
              </a:ext>
            </a:extLst>
          </p:cNvPr>
          <p:cNvCxnSpPr>
            <a:cxnSpLocks/>
          </p:cNvCxnSpPr>
          <p:nvPr/>
        </p:nvCxnSpPr>
        <p:spPr bwMode="auto">
          <a:xfrm flipH="1">
            <a:off x="3993895" y="3435846"/>
            <a:ext cx="465357" cy="232256"/>
          </a:xfrm>
          <a:prstGeom prst="straightConnector1">
            <a:avLst/>
          </a:prstGeom>
          <a:solidFill>
            <a:srgbClr val="00CC99"/>
          </a:solidFill>
          <a:ln w="12700" cap="flat" cmpd="sng" algn="ctr">
            <a:solidFill>
              <a:srgbClr val="00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AE5EA45A-882B-B59F-7009-3C183A437B11}"/>
              </a:ext>
            </a:extLst>
          </p:cNvPr>
          <p:cNvCxnSpPr>
            <a:cxnSpLocks/>
          </p:cNvCxnSpPr>
          <p:nvPr/>
        </p:nvCxnSpPr>
        <p:spPr bwMode="auto">
          <a:xfrm>
            <a:off x="6374569" y="3439333"/>
            <a:ext cx="432048" cy="228769"/>
          </a:xfrm>
          <a:prstGeom prst="straightConnector1">
            <a:avLst/>
          </a:prstGeom>
          <a:solidFill>
            <a:srgbClr val="00CC99"/>
          </a:solidFill>
          <a:ln w="12700" cap="flat" cmpd="sng" algn="ctr">
            <a:solidFill>
              <a:srgbClr val="00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0548F34-1C0B-5FF4-0D91-E3FCBEC38F15}"/>
              </a:ext>
            </a:extLst>
          </p:cNvPr>
          <p:cNvCxnSpPr>
            <a:cxnSpLocks/>
          </p:cNvCxnSpPr>
          <p:nvPr/>
        </p:nvCxnSpPr>
        <p:spPr bwMode="auto">
          <a:xfrm flipH="1">
            <a:off x="6339056" y="4073182"/>
            <a:ext cx="576064" cy="216024"/>
          </a:xfrm>
          <a:prstGeom prst="straightConnector1">
            <a:avLst/>
          </a:prstGeom>
          <a:solidFill>
            <a:srgbClr val="00CC99"/>
          </a:solidFill>
          <a:ln w="12700" cap="flat" cmpd="sng" algn="ctr">
            <a:solidFill>
              <a:srgbClr val="000000"/>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10228C33-CC46-2E62-4104-31C632D3043D}"/>
              </a:ext>
            </a:extLst>
          </p:cNvPr>
          <p:cNvCxnSpPr>
            <a:cxnSpLocks/>
          </p:cNvCxnSpPr>
          <p:nvPr/>
        </p:nvCxnSpPr>
        <p:spPr bwMode="auto">
          <a:xfrm flipH="1">
            <a:off x="6338891" y="2741593"/>
            <a:ext cx="576064" cy="216024"/>
          </a:xfrm>
          <a:prstGeom prst="straightConnector1">
            <a:avLst/>
          </a:prstGeom>
          <a:solidFill>
            <a:srgbClr val="00CC99"/>
          </a:solidFill>
          <a:ln w="12700" cap="flat" cmpd="sng" algn="ctr">
            <a:solidFill>
              <a:srgbClr val="000000"/>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B3A623C2-553A-C4CB-36ED-EB6B5F2E5879}"/>
              </a:ext>
            </a:extLst>
          </p:cNvPr>
          <p:cNvCxnSpPr>
            <a:cxnSpLocks/>
          </p:cNvCxnSpPr>
          <p:nvPr/>
        </p:nvCxnSpPr>
        <p:spPr bwMode="auto">
          <a:xfrm>
            <a:off x="3959248" y="2746881"/>
            <a:ext cx="578912" cy="216024"/>
          </a:xfrm>
          <a:prstGeom prst="straightConnector1">
            <a:avLst/>
          </a:prstGeom>
          <a:solidFill>
            <a:srgbClr val="00CC99"/>
          </a:solidFill>
          <a:ln w="127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50172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87A065AF-24CD-4915-89AB-51BE758C4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0"/>
            <a:ext cx="9144000" cy="5143500"/>
          </a:xfrm>
          <a:prstGeom prst="rect">
            <a:avLst/>
          </a:prstGeom>
        </p:spPr>
      </p:pic>
      <p:sp>
        <p:nvSpPr>
          <p:cNvPr id="5" name="TextBox 4">
            <a:extLst>
              <a:ext uri="{FF2B5EF4-FFF2-40B4-BE49-F238E27FC236}">
                <a16:creationId xmlns:a16="http://schemas.microsoft.com/office/drawing/2014/main" id="{29895D20-3007-4CD0-AE4A-EEFA3659058C}"/>
              </a:ext>
            </a:extLst>
          </p:cNvPr>
          <p:cNvSpPr txBox="1"/>
          <p:nvPr/>
        </p:nvSpPr>
        <p:spPr>
          <a:xfrm>
            <a:off x="395535" y="464354"/>
            <a:ext cx="7128792" cy="523220"/>
          </a:xfrm>
          <a:prstGeom prst="rect">
            <a:avLst/>
          </a:prstGeom>
          <a:noFill/>
        </p:spPr>
        <p:txBody>
          <a:bodyPr wrap="square" rtlCol="0">
            <a:spAutoFit/>
          </a:bodyPr>
          <a:lstStyle/>
          <a:p>
            <a:r>
              <a:rPr lang="en-GB" sz="2800" dirty="0">
                <a:solidFill>
                  <a:srgbClr val="E31B23"/>
                </a:solidFill>
                <a:latin typeface="+mj-lt"/>
              </a:rPr>
              <a:t>Credibility interviews (16+ students)</a:t>
            </a:r>
          </a:p>
        </p:txBody>
      </p:sp>
      <p:sp>
        <p:nvSpPr>
          <p:cNvPr id="6" name="TextBox 5">
            <a:extLst>
              <a:ext uri="{FF2B5EF4-FFF2-40B4-BE49-F238E27FC236}">
                <a16:creationId xmlns:a16="http://schemas.microsoft.com/office/drawing/2014/main" id="{0227009D-E152-4527-B5C4-53889DD99EBC}"/>
              </a:ext>
            </a:extLst>
          </p:cNvPr>
          <p:cNvSpPr txBox="1"/>
          <p:nvPr/>
        </p:nvSpPr>
        <p:spPr>
          <a:xfrm>
            <a:off x="395535" y="1203598"/>
            <a:ext cx="6048673" cy="2993127"/>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GB" sz="1600" dirty="0"/>
              <a:t>The immigration history of the applicant in the UK and other countries</a:t>
            </a:r>
          </a:p>
          <a:p>
            <a:pPr marL="285750" indent="-285750">
              <a:spcAft>
                <a:spcPts val="300"/>
              </a:spcAft>
              <a:buFont typeface="Arial" panose="020B0604020202020204" pitchFamily="34" charset="0"/>
              <a:buChar char="•"/>
            </a:pPr>
            <a:r>
              <a:rPr lang="en-GB" sz="1600" dirty="0"/>
              <a:t>The applicant’s education history, study and post study plans, for example:</a:t>
            </a:r>
          </a:p>
          <a:p>
            <a:pPr marL="742950" lvl="1" indent="-285750">
              <a:spcAft>
                <a:spcPts val="300"/>
              </a:spcAft>
              <a:buFont typeface="Courier New" panose="02070309020205020404" pitchFamily="49" charset="0"/>
              <a:buChar char="o"/>
            </a:pPr>
            <a:r>
              <a:rPr lang="en-GB" sz="1600" dirty="0"/>
              <a:t>whether the course represents academic progression</a:t>
            </a:r>
          </a:p>
          <a:p>
            <a:pPr marL="742950" lvl="1" indent="-285750">
              <a:spcAft>
                <a:spcPts val="300"/>
              </a:spcAft>
              <a:buClr>
                <a:schemeClr val="tx1"/>
              </a:buClr>
              <a:buFont typeface="Courier New" panose="02070309020205020404" pitchFamily="49" charset="0"/>
              <a:buChar char="o"/>
            </a:pPr>
            <a:r>
              <a:rPr lang="en-GB" sz="1600" dirty="0">
                <a:solidFill>
                  <a:srgbClr val="E31B23"/>
                </a:solidFill>
              </a:rPr>
              <a:t>the credibility of the applicant’s rationale for, knowledge of, and level of research undertaken into, the proposed course of study and sponsoring institution, and living arrangements in the UK</a:t>
            </a:r>
          </a:p>
          <a:p>
            <a:pPr marL="285750" indent="-285750">
              <a:spcAft>
                <a:spcPts val="300"/>
              </a:spcAft>
              <a:buFont typeface="Arial" panose="020B0604020202020204" pitchFamily="34" charset="0"/>
              <a:buChar char="•"/>
            </a:pPr>
            <a:r>
              <a:rPr lang="en-GB" sz="1600" dirty="0"/>
              <a:t>The personal and financial circumstances of the applicant</a:t>
            </a:r>
          </a:p>
          <a:p>
            <a:pPr marL="285750" indent="-285750">
              <a:spcAft>
                <a:spcPts val="300"/>
              </a:spcAft>
              <a:buFont typeface="Arial" panose="020B0604020202020204" pitchFamily="34" charset="0"/>
              <a:buChar char="•"/>
            </a:pPr>
            <a:r>
              <a:rPr lang="en-GB" sz="1600" dirty="0"/>
              <a:t>The qualification, course provider and agents</a:t>
            </a:r>
          </a:p>
        </p:txBody>
      </p:sp>
      <p:pic>
        <p:nvPicPr>
          <p:cNvPr id="7" name="Content Placeholder 5" descr="Logo&#10;&#10;Description automatically generated">
            <a:extLst>
              <a:ext uri="{FF2B5EF4-FFF2-40B4-BE49-F238E27FC236}">
                <a16:creationId xmlns:a16="http://schemas.microsoft.com/office/drawing/2014/main" id="{BDB6DDF4-A4A0-4832-8047-17A45B51A7BF}"/>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
        <p:nvSpPr>
          <p:cNvPr id="2" name="Rectangle 1">
            <a:extLst>
              <a:ext uri="{FF2B5EF4-FFF2-40B4-BE49-F238E27FC236}">
                <a16:creationId xmlns:a16="http://schemas.microsoft.com/office/drawing/2014/main" id="{38DF73E0-F51E-4C5F-82A1-A9CD6E033B5B}"/>
              </a:ext>
            </a:extLst>
          </p:cNvPr>
          <p:cNvSpPr/>
          <p:nvPr/>
        </p:nvSpPr>
        <p:spPr>
          <a:xfrm>
            <a:off x="395535" y="4135215"/>
            <a:ext cx="6048673" cy="307777"/>
          </a:xfrm>
          <a:prstGeom prst="rect">
            <a:avLst/>
          </a:prstGeom>
        </p:spPr>
        <p:txBody>
          <a:bodyPr wrap="square">
            <a:spAutoFit/>
          </a:bodyPr>
          <a:lstStyle/>
          <a:p>
            <a:r>
              <a:rPr lang="en-GB" sz="1400" u="sng" dirty="0">
                <a:solidFill>
                  <a:srgbClr val="E3231B"/>
                </a:solidFill>
              </a:rPr>
              <a:t>www.gov.uk/government/publications/points-based-system-student-route</a:t>
            </a:r>
          </a:p>
        </p:txBody>
      </p:sp>
    </p:spTree>
    <p:extLst>
      <p:ext uri="{BB962C8B-B14F-4D97-AF65-F5344CB8AC3E}">
        <p14:creationId xmlns:p14="http://schemas.microsoft.com/office/powerpoint/2010/main" val="57370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FD0063-9A6A-5BC1-44AC-8CA43639453B}"/>
              </a:ext>
            </a:extLst>
          </p:cNvPr>
          <p:cNvPicPr>
            <a:picLocks noChangeAspect="1"/>
          </p:cNvPicPr>
          <p:nvPr/>
        </p:nvPicPr>
        <p:blipFill>
          <a:blip r:embed="rId2"/>
          <a:stretch>
            <a:fillRect/>
          </a:stretch>
        </p:blipFill>
        <p:spPr>
          <a:xfrm>
            <a:off x="0" y="0"/>
            <a:ext cx="9144000" cy="4290747"/>
          </a:xfrm>
          <a:prstGeom prst="rect">
            <a:avLst/>
          </a:prstGeom>
        </p:spPr>
      </p:pic>
      <p:pic>
        <p:nvPicPr>
          <p:cNvPr id="7" name="Content Placeholder 5" descr="Logo&#10;&#10;Description automatically generated">
            <a:extLst>
              <a:ext uri="{FF2B5EF4-FFF2-40B4-BE49-F238E27FC236}">
                <a16:creationId xmlns:a16="http://schemas.microsoft.com/office/drawing/2014/main" id="{979652E8-E720-45AF-8FF6-7A00F98A556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812360" y="4731990"/>
            <a:ext cx="1152128" cy="275080"/>
          </a:xfrm>
        </p:spPr>
      </p:pic>
      <p:sp>
        <p:nvSpPr>
          <p:cNvPr id="12" name="Rectangle 11">
            <a:extLst>
              <a:ext uri="{FF2B5EF4-FFF2-40B4-BE49-F238E27FC236}">
                <a16:creationId xmlns:a16="http://schemas.microsoft.com/office/drawing/2014/main" id="{D3246592-039E-B312-E155-C3DB7DC22E01}"/>
              </a:ext>
            </a:extLst>
          </p:cNvPr>
          <p:cNvSpPr/>
          <p:nvPr/>
        </p:nvSpPr>
        <p:spPr bwMode="auto">
          <a:xfrm>
            <a:off x="4355976" y="19462"/>
            <a:ext cx="4788024" cy="347088"/>
          </a:xfrm>
          <a:prstGeom prst="rect">
            <a:avLst/>
          </a:prstGeom>
          <a:solidFill>
            <a:srgbClr val="1D263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dirty="0">
              <a:ln>
                <a:noFill/>
              </a:ln>
              <a:solidFill>
                <a:srgbClr val="000000"/>
              </a:solidFill>
              <a:effectLst/>
              <a:latin typeface="Calibri" pitchFamily="34" charset="0"/>
              <a:sym typeface="Times New Roman" pitchFamily="18" charset="0"/>
            </a:endParaRPr>
          </a:p>
        </p:txBody>
      </p:sp>
      <p:sp>
        <p:nvSpPr>
          <p:cNvPr id="13" name="TextBox 12">
            <a:extLst>
              <a:ext uri="{FF2B5EF4-FFF2-40B4-BE49-F238E27FC236}">
                <a16:creationId xmlns:a16="http://schemas.microsoft.com/office/drawing/2014/main" id="{C4FE0EA5-43D1-B26D-7367-11429FC62ACD}"/>
              </a:ext>
            </a:extLst>
          </p:cNvPr>
          <p:cNvSpPr txBox="1"/>
          <p:nvPr/>
        </p:nvSpPr>
        <p:spPr>
          <a:xfrm>
            <a:off x="121475" y="3219822"/>
            <a:ext cx="8840329" cy="1384995"/>
          </a:xfrm>
          <a:prstGeom prst="rect">
            <a:avLst/>
          </a:prstGeom>
          <a:solidFill>
            <a:srgbClr val="1D2639"/>
          </a:solidFill>
          <a:ln w="25400">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GB" sz="1400" b="0" i="0" dirty="0">
                <a:solidFill>
                  <a:schemeClr val="bg1"/>
                </a:solidFill>
                <a:effectLst/>
                <a:latin typeface="Calibri" panose="020F0502020204030204" pitchFamily="34" charset="0"/>
                <a:cs typeface="Calibri" panose="020F0502020204030204" pitchFamily="34" charset="0"/>
              </a:rPr>
              <a:t>Immigration Manager is a fully automated online system designed to help schools and parents manage the Child Student sponsorship and visa application process.</a:t>
            </a:r>
          </a:p>
          <a:p>
            <a:pPr algn="ctr"/>
            <a:endParaRPr lang="en-GB" sz="1400" b="0" i="0" dirty="0">
              <a:solidFill>
                <a:schemeClr val="bg1"/>
              </a:solidFill>
              <a:effectLst/>
              <a:latin typeface="Calibri" panose="020F0502020204030204" pitchFamily="34" charset="0"/>
              <a:cs typeface="Calibri" panose="020F0502020204030204" pitchFamily="34" charset="0"/>
            </a:endParaRPr>
          </a:p>
          <a:p>
            <a:pPr algn="ctr"/>
            <a:r>
              <a:rPr lang="en-GB" sz="1400" b="0" i="0" dirty="0">
                <a:solidFill>
                  <a:schemeClr val="bg1"/>
                </a:solidFill>
                <a:effectLst/>
                <a:latin typeface="Calibri" panose="020F0502020204030204" pitchFamily="34" charset="0"/>
                <a:cs typeface="Calibri" panose="020F0502020204030204" pitchFamily="34" charset="0"/>
              </a:rPr>
              <a:t>Designed to ensure schools remain compliant with immigration law. It saves schools valuable time and resources by streamlining document management and includes a visa application pack to guide students and parents every step of the way.</a:t>
            </a:r>
          </a:p>
        </p:txBody>
      </p:sp>
      <p:sp>
        <p:nvSpPr>
          <p:cNvPr id="14" name="Rectangle 13">
            <a:extLst>
              <a:ext uri="{FF2B5EF4-FFF2-40B4-BE49-F238E27FC236}">
                <a16:creationId xmlns:a16="http://schemas.microsoft.com/office/drawing/2014/main" id="{08F4B4A6-434D-A61F-99B8-D40009AE4D90}"/>
              </a:ext>
            </a:extLst>
          </p:cNvPr>
          <p:cNvSpPr/>
          <p:nvPr/>
        </p:nvSpPr>
        <p:spPr bwMode="auto">
          <a:xfrm>
            <a:off x="1691680" y="2605035"/>
            <a:ext cx="1152128" cy="487614"/>
          </a:xfrm>
          <a:prstGeom prst="rect">
            <a:avLst/>
          </a:prstGeom>
          <a:solidFill>
            <a:srgbClr val="1D263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dirty="0">
              <a:ln>
                <a:noFill/>
              </a:ln>
              <a:solidFill>
                <a:srgbClr val="000000"/>
              </a:solidFill>
              <a:effectLst/>
              <a:latin typeface="Calibri" pitchFamily="34" charset="0"/>
              <a:sym typeface="Times New Roman" pitchFamily="18" charset="0"/>
            </a:endParaRPr>
          </a:p>
        </p:txBody>
      </p:sp>
      <p:sp>
        <p:nvSpPr>
          <p:cNvPr id="2" name="TextBox 1">
            <a:extLst>
              <a:ext uri="{FF2B5EF4-FFF2-40B4-BE49-F238E27FC236}">
                <a16:creationId xmlns:a16="http://schemas.microsoft.com/office/drawing/2014/main" id="{2D4925C7-161E-FD69-4A0A-FA7B3B50B522}"/>
              </a:ext>
            </a:extLst>
          </p:cNvPr>
          <p:cNvSpPr txBox="1"/>
          <p:nvPr/>
        </p:nvSpPr>
        <p:spPr>
          <a:xfrm>
            <a:off x="3275856" y="193006"/>
            <a:ext cx="5472608" cy="523220"/>
          </a:xfrm>
          <a:prstGeom prst="rect">
            <a:avLst/>
          </a:prstGeom>
          <a:solidFill>
            <a:schemeClr val="accent3"/>
          </a:solidFill>
        </p:spPr>
        <p:txBody>
          <a:bodyPr wrap="square" rtlCol="0">
            <a:spAutoFit/>
          </a:bodyPr>
          <a:lstStyle/>
          <a:p>
            <a:r>
              <a:rPr lang="en-GB" sz="2800" dirty="0">
                <a:solidFill>
                  <a:srgbClr val="E31B23"/>
                </a:solidFill>
                <a:latin typeface="+mj-lt"/>
              </a:rPr>
              <a:t>Support for your international pupils </a:t>
            </a:r>
          </a:p>
        </p:txBody>
      </p:sp>
    </p:spTree>
    <p:extLst>
      <p:ext uri="{BB962C8B-B14F-4D97-AF65-F5344CB8AC3E}">
        <p14:creationId xmlns:p14="http://schemas.microsoft.com/office/powerpoint/2010/main" val="84054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0C486EA-EAD2-6A6A-4995-25BDDC499667}"/>
              </a:ext>
            </a:extLst>
          </p:cNvPr>
          <p:cNvSpPr/>
          <p:nvPr/>
        </p:nvSpPr>
        <p:spPr bwMode="auto">
          <a:xfrm rot="723102">
            <a:off x="2960110" y="217204"/>
            <a:ext cx="474351" cy="474351"/>
          </a:xfrm>
          <a:prstGeom prst="roundRect">
            <a:avLst>
              <a:gd name="adj" fmla="val 7481"/>
            </a:avLst>
          </a:prstGeom>
          <a:noFill/>
          <a:ln w="44450" cap="flat" cmpd="sng" algn="ctr">
            <a:solidFill>
              <a:srgbClr val="EB5D0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kern="0" cap="none" normalizeH="0" dirty="0">
                <a:ln>
                  <a:noFill/>
                </a:ln>
                <a:solidFill>
                  <a:srgbClr val="EB5D0B"/>
                </a:solidFill>
                <a:effectLst/>
                <a:latin typeface="Amasis MT Pro Medium" panose="020B0604020202020204" pitchFamily="18" charset="0"/>
                <a:sym typeface="Times New Roman" pitchFamily="18" charset="0"/>
              </a:rPr>
              <a:t>Im</a:t>
            </a:r>
          </a:p>
        </p:txBody>
      </p:sp>
      <p:pic>
        <p:nvPicPr>
          <p:cNvPr id="7" name="Content Placeholder 5" descr="Logo&#10;&#10;Description automatically generated">
            <a:extLst>
              <a:ext uri="{FF2B5EF4-FFF2-40B4-BE49-F238E27FC236}">
                <a16:creationId xmlns:a16="http://schemas.microsoft.com/office/drawing/2014/main" id="{979652E8-E720-45AF-8FF6-7A00F98A556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812360" y="4731990"/>
            <a:ext cx="1152128" cy="275080"/>
          </a:xfrm>
        </p:spPr>
      </p:pic>
      <p:graphicFrame>
        <p:nvGraphicFramePr>
          <p:cNvPr id="21" name="Diagram 20">
            <a:extLst>
              <a:ext uri="{FF2B5EF4-FFF2-40B4-BE49-F238E27FC236}">
                <a16:creationId xmlns:a16="http://schemas.microsoft.com/office/drawing/2014/main" id="{5A33BF09-3833-9C03-3B93-D76DD665BA69}"/>
              </a:ext>
            </a:extLst>
          </p:cNvPr>
          <p:cNvGraphicFramePr/>
          <p:nvPr>
            <p:extLst>
              <p:ext uri="{D42A27DB-BD31-4B8C-83A1-F6EECF244321}">
                <p14:modId xmlns:p14="http://schemas.microsoft.com/office/powerpoint/2010/main" val="1683725520"/>
              </p:ext>
            </p:extLst>
          </p:nvPr>
        </p:nvGraphicFramePr>
        <p:xfrm>
          <a:off x="4908376" y="1059583"/>
          <a:ext cx="4128120" cy="417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a:extLst>
              <a:ext uri="{FF2B5EF4-FFF2-40B4-BE49-F238E27FC236}">
                <a16:creationId xmlns:a16="http://schemas.microsoft.com/office/drawing/2014/main" id="{2E6DBCE5-54BE-DF71-09C9-96F8108C246A}"/>
              </a:ext>
            </a:extLst>
          </p:cNvPr>
          <p:cNvPicPr>
            <a:picLocks noChangeAspect="1"/>
          </p:cNvPicPr>
          <p:nvPr/>
        </p:nvPicPr>
        <p:blipFill>
          <a:blip r:embed="rId8">
            <a:alphaModFix/>
          </a:blip>
          <a:stretch>
            <a:fillRect/>
          </a:stretch>
        </p:blipFill>
        <p:spPr>
          <a:xfrm>
            <a:off x="409240" y="864096"/>
            <a:ext cx="4018744" cy="4011910"/>
          </a:xfrm>
          <a:prstGeom prst="rect">
            <a:avLst/>
          </a:prstGeom>
          <a:ln>
            <a:solidFill>
              <a:schemeClr val="tx1"/>
            </a:solidFill>
          </a:ln>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9E2CDC61-93DA-CC42-21B8-4E67776124A5}"/>
              </a:ext>
            </a:extLst>
          </p:cNvPr>
          <p:cNvSpPr txBox="1"/>
          <p:nvPr/>
        </p:nvSpPr>
        <p:spPr>
          <a:xfrm>
            <a:off x="1205880" y="212628"/>
            <a:ext cx="6732240" cy="523220"/>
          </a:xfrm>
          <a:prstGeom prst="rect">
            <a:avLst/>
          </a:prstGeom>
          <a:noFill/>
        </p:spPr>
        <p:txBody>
          <a:bodyPr wrap="square" rtlCol="0">
            <a:spAutoFit/>
          </a:bodyPr>
          <a:lstStyle/>
          <a:p>
            <a:pPr algn="ctr"/>
            <a:r>
              <a:rPr lang="en-GB" sz="2800" dirty="0">
                <a:solidFill>
                  <a:srgbClr val="EB5D0B"/>
                </a:solidFill>
                <a:latin typeface="+mj-lt"/>
              </a:rPr>
              <a:t>How it works</a:t>
            </a:r>
          </a:p>
        </p:txBody>
      </p:sp>
    </p:spTree>
    <p:extLst>
      <p:ext uri="{BB962C8B-B14F-4D97-AF65-F5344CB8AC3E}">
        <p14:creationId xmlns:p14="http://schemas.microsoft.com/office/powerpoint/2010/main" val="296604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1F0F24-3103-4499-9C93-F5B362F26952}"/>
              </a:ext>
            </a:extLst>
          </p:cNvPr>
          <p:cNvPicPr>
            <a:picLocks noChangeAspect="1"/>
          </p:cNvPicPr>
          <p:nvPr/>
        </p:nvPicPr>
        <p:blipFill rotWithShape="1">
          <a:blip r:embed="rId2">
            <a:extLst>
              <a:ext uri="{28A0092B-C50C-407E-A947-70E740481C1C}">
                <a14:useLocalDpi xmlns:a14="http://schemas.microsoft.com/office/drawing/2010/main" val="0"/>
              </a:ext>
            </a:extLst>
          </a:blip>
          <a:srcRect l="1936" b="16107"/>
          <a:stretch/>
        </p:blipFill>
        <p:spPr>
          <a:xfrm>
            <a:off x="0" y="0"/>
            <a:ext cx="9144000" cy="5143500"/>
          </a:xfrm>
          <a:prstGeom prst="rect">
            <a:avLst/>
          </a:prstGeom>
        </p:spPr>
      </p:pic>
      <p:pic>
        <p:nvPicPr>
          <p:cNvPr id="8" name="Content Placeholder 5" descr="Logo&#10;&#10;Description automatically generated">
            <a:extLst>
              <a:ext uri="{FF2B5EF4-FFF2-40B4-BE49-F238E27FC236}">
                <a16:creationId xmlns:a16="http://schemas.microsoft.com/office/drawing/2014/main" id="{45CDC7AB-3B77-4524-90C7-AFDD96B76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a:extLst>
              <a:ext uri="{FF2B5EF4-FFF2-40B4-BE49-F238E27FC236}">
                <a16:creationId xmlns:a16="http://schemas.microsoft.com/office/drawing/2014/main" id="{43D14153-B0D2-4C80-B247-84378B1D6750}"/>
              </a:ext>
            </a:extLst>
          </p:cNvPr>
          <p:cNvSpPr txBox="1"/>
          <p:nvPr/>
        </p:nvSpPr>
        <p:spPr>
          <a:xfrm>
            <a:off x="3581890" y="544200"/>
            <a:ext cx="5310590" cy="954107"/>
          </a:xfrm>
          <a:prstGeom prst="rect">
            <a:avLst/>
          </a:prstGeom>
          <a:noFill/>
        </p:spPr>
        <p:txBody>
          <a:bodyPr wrap="square" rtlCol="0">
            <a:spAutoFit/>
          </a:bodyPr>
          <a:lstStyle/>
          <a:p>
            <a:r>
              <a:rPr lang="en-GB" sz="2800" dirty="0">
                <a:solidFill>
                  <a:srgbClr val="E31B23"/>
                </a:solidFill>
                <a:latin typeface="+mj-lt"/>
              </a:rPr>
              <a:t>Failing the BCA</a:t>
            </a:r>
          </a:p>
          <a:p>
            <a:r>
              <a:rPr lang="en-GB" sz="2800" dirty="0">
                <a:solidFill>
                  <a:srgbClr val="E31B23"/>
                </a:solidFill>
                <a:latin typeface="+mj-lt"/>
              </a:rPr>
              <a:t> </a:t>
            </a:r>
          </a:p>
        </p:txBody>
      </p:sp>
      <p:sp>
        <p:nvSpPr>
          <p:cNvPr id="9" name="TextBox 8">
            <a:extLst>
              <a:ext uri="{FF2B5EF4-FFF2-40B4-BE49-F238E27FC236}">
                <a16:creationId xmlns:a16="http://schemas.microsoft.com/office/drawing/2014/main" id="{97C2626A-BF89-4AD1-A2E8-85F33C8B7E58}"/>
              </a:ext>
            </a:extLst>
          </p:cNvPr>
          <p:cNvSpPr txBox="1"/>
          <p:nvPr/>
        </p:nvSpPr>
        <p:spPr>
          <a:xfrm>
            <a:off x="3605227" y="1275606"/>
            <a:ext cx="4464496" cy="304698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UKVI will apply a “</a:t>
            </a:r>
            <a:r>
              <a:rPr lang="en-GB" sz="1600" dirty="0">
                <a:solidFill>
                  <a:srgbClr val="E31B23"/>
                </a:solidFill>
              </a:rPr>
              <a:t>discretionary assessment</a:t>
            </a:r>
            <a:r>
              <a:rPr lang="en-GB" sz="1600" dirty="0"/>
              <a:t>” to independent schools</a:t>
            </a:r>
          </a:p>
          <a:p>
            <a:pPr marL="285750" indent="-285750">
              <a:spcAft>
                <a:spcPts val="600"/>
              </a:spcAft>
              <a:buFont typeface="Arial" panose="020B0604020202020204" pitchFamily="34" charset="0"/>
              <a:buChar char="•"/>
            </a:pPr>
            <a:r>
              <a:rPr lang="en-GB" sz="1600" dirty="0"/>
              <a:t>Will consider:</a:t>
            </a:r>
          </a:p>
          <a:p>
            <a:pPr marL="742950" lvl="1" indent="-285750">
              <a:spcAft>
                <a:spcPts val="600"/>
              </a:spcAft>
              <a:buClr>
                <a:schemeClr val="tx1"/>
              </a:buClr>
              <a:buFont typeface="Courier New" panose="02070309020205020404" pitchFamily="49" charset="0"/>
              <a:buChar char="o"/>
            </a:pPr>
            <a:r>
              <a:rPr lang="en-GB" sz="1600" dirty="0">
                <a:solidFill>
                  <a:srgbClr val="E31B23"/>
                </a:solidFill>
              </a:rPr>
              <a:t>reasons</a:t>
            </a:r>
            <a:r>
              <a:rPr lang="en-GB" sz="1600" dirty="0"/>
              <a:t> for visa refusals, failure to enrol, or non-completion</a:t>
            </a:r>
          </a:p>
          <a:p>
            <a:pPr marL="742950" lvl="1" indent="-285750">
              <a:spcAft>
                <a:spcPts val="600"/>
              </a:spcAft>
              <a:buClr>
                <a:schemeClr val="tx1"/>
              </a:buClr>
              <a:buFont typeface="Courier New" panose="02070309020205020404" pitchFamily="49" charset="0"/>
              <a:buChar char="o"/>
            </a:pPr>
            <a:r>
              <a:rPr lang="en-GB" sz="1600" dirty="0">
                <a:solidFill>
                  <a:srgbClr val="E31B23"/>
                </a:solidFill>
              </a:rPr>
              <a:t>compliance</a:t>
            </a:r>
            <a:r>
              <a:rPr lang="en-GB" sz="1600" dirty="0"/>
              <a:t> with general duties</a:t>
            </a:r>
          </a:p>
          <a:p>
            <a:pPr marL="742950" lvl="1" indent="-285750">
              <a:spcAft>
                <a:spcPts val="600"/>
              </a:spcAft>
              <a:buClr>
                <a:schemeClr val="tx1"/>
              </a:buClr>
              <a:buFont typeface="Courier New" panose="02070309020205020404" pitchFamily="49" charset="0"/>
              <a:buChar char="o"/>
            </a:pPr>
            <a:r>
              <a:rPr lang="en-GB" sz="1600" dirty="0"/>
              <a:t>compliance </a:t>
            </a:r>
            <a:r>
              <a:rPr lang="en-GB" sz="1600" dirty="0">
                <a:solidFill>
                  <a:srgbClr val="E31B23"/>
                </a:solidFill>
              </a:rPr>
              <a:t>history</a:t>
            </a:r>
          </a:p>
          <a:p>
            <a:pPr marL="742950" lvl="1" indent="-285750">
              <a:spcAft>
                <a:spcPts val="600"/>
              </a:spcAft>
              <a:buClr>
                <a:schemeClr val="tx1"/>
              </a:buClr>
              <a:buFont typeface="Courier New" panose="02070309020205020404" pitchFamily="49" charset="0"/>
              <a:buChar char="o"/>
            </a:pPr>
            <a:r>
              <a:rPr lang="en-GB" sz="1600" dirty="0">
                <a:solidFill>
                  <a:srgbClr val="E31B23"/>
                </a:solidFill>
              </a:rPr>
              <a:t>threat</a:t>
            </a:r>
            <a:r>
              <a:rPr lang="en-GB" sz="1600" dirty="0"/>
              <a:t> to immigration control?</a:t>
            </a:r>
          </a:p>
          <a:p>
            <a:pPr marL="742950" lvl="1" indent="-285750">
              <a:spcAft>
                <a:spcPts val="600"/>
              </a:spcAft>
              <a:buClr>
                <a:schemeClr val="tx1"/>
              </a:buClr>
              <a:buFont typeface="Courier New" panose="02070309020205020404" pitchFamily="49" charset="0"/>
              <a:buChar char="o"/>
            </a:pPr>
            <a:r>
              <a:rPr lang="en-GB" sz="1600" dirty="0"/>
              <a:t>number of </a:t>
            </a:r>
            <a:r>
              <a:rPr lang="en-GB" sz="1600" dirty="0">
                <a:solidFill>
                  <a:srgbClr val="E31B23"/>
                </a:solidFill>
              </a:rPr>
              <a:t>previous BCA failures</a:t>
            </a:r>
          </a:p>
          <a:p>
            <a:pPr marL="285750" indent="-285750">
              <a:spcAft>
                <a:spcPts val="600"/>
              </a:spcAft>
              <a:buFont typeface="Arial" panose="020B0604020202020204" pitchFamily="34" charset="0"/>
              <a:buChar char="•"/>
            </a:pPr>
            <a:r>
              <a:rPr lang="en-GB" sz="1300" i="1" dirty="0">
                <a:solidFill>
                  <a:schemeClr val="bg1"/>
                </a:solidFill>
              </a:rPr>
              <a:t>(Document 2) </a:t>
            </a:r>
          </a:p>
        </p:txBody>
      </p:sp>
    </p:spTree>
    <p:extLst>
      <p:ext uri="{BB962C8B-B14F-4D97-AF65-F5344CB8AC3E}">
        <p14:creationId xmlns:p14="http://schemas.microsoft.com/office/powerpoint/2010/main" val="274846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58DA59-335F-42D8-A6EF-116400F586AF}"/>
              </a:ext>
            </a:extLst>
          </p:cNvPr>
          <p:cNvPicPr>
            <a:picLocks noChangeAspect="1"/>
          </p:cNvPicPr>
          <p:nvPr/>
        </p:nvPicPr>
        <p:blipFill rotWithShape="1">
          <a:blip r:embed="rId2">
            <a:extLst>
              <a:ext uri="{28A0092B-C50C-407E-A947-70E740481C1C}">
                <a14:useLocalDpi xmlns:a14="http://schemas.microsoft.com/office/drawing/2010/main" val="0"/>
              </a:ext>
            </a:extLst>
          </a:blip>
          <a:srcRect r="7642"/>
          <a:stretch/>
        </p:blipFill>
        <p:spPr>
          <a:xfrm>
            <a:off x="0" y="0"/>
            <a:ext cx="9144000" cy="5143500"/>
          </a:xfrm>
          <a:prstGeom prst="rect">
            <a:avLst/>
          </a:prstGeom>
        </p:spPr>
      </p:pic>
      <p:sp>
        <p:nvSpPr>
          <p:cNvPr id="5" name="TextBox 4">
            <a:extLst>
              <a:ext uri="{FF2B5EF4-FFF2-40B4-BE49-F238E27FC236}">
                <a16:creationId xmlns:a16="http://schemas.microsoft.com/office/drawing/2014/main" id="{0F165041-6EEB-4168-A76E-4C76B2BB6C6A}"/>
              </a:ext>
            </a:extLst>
          </p:cNvPr>
          <p:cNvSpPr txBox="1"/>
          <p:nvPr/>
        </p:nvSpPr>
        <p:spPr>
          <a:xfrm>
            <a:off x="395536" y="483518"/>
            <a:ext cx="7128792" cy="523220"/>
          </a:xfrm>
          <a:prstGeom prst="rect">
            <a:avLst/>
          </a:prstGeom>
          <a:noFill/>
        </p:spPr>
        <p:txBody>
          <a:bodyPr wrap="square" rtlCol="0">
            <a:spAutoFit/>
          </a:bodyPr>
          <a:lstStyle/>
          <a:p>
            <a:r>
              <a:rPr lang="en-GB" sz="2800" dirty="0">
                <a:solidFill>
                  <a:srgbClr val="E31B23"/>
                </a:solidFill>
                <a:latin typeface="+mj-lt"/>
              </a:rPr>
              <a:t>Annual CAS requests</a:t>
            </a:r>
          </a:p>
        </p:txBody>
      </p:sp>
      <p:pic>
        <p:nvPicPr>
          <p:cNvPr id="7" name="Content Placeholder 5" descr="Logo&#10;&#10;Description automatically generated">
            <a:extLst>
              <a:ext uri="{FF2B5EF4-FFF2-40B4-BE49-F238E27FC236}">
                <a16:creationId xmlns:a16="http://schemas.microsoft.com/office/drawing/2014/main" id="{0816BEB1-C925-4142-A273-4DFC73CA954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
        <p:nvSpPr>
          <p:cNvPr id="13" name="TextBox 12">
            <a:extLst>
              <a:ext uri="{FF2B5EF4-FFF2-40B4-BE49-F238E27FC236}">
                <a16:creationId xmlns:a16="http://schemas.microsoft.com/office/drawing/2014/main" id="{249C703B-B276-4BEF-8777-D91C2EA18F59}"/>
              </a:ext>
            </a:extLst>
          </p:cNvPr>
          <p:cNvSpPr txBox="1"/>
          <p:nvPr/>
        </p:nvSpPr>
        <p:spPr>
          <a:xfrm>
            <a:off x="395536" y="1234958"/>
            <a:ext cx="4320480" cy="32624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UKVI will </a:t>
            </a:r>
            <a:r>
              <a:rPr lang="en-GB" sz="1600" dirty="0">
                <a:solidFill>
                  <a:srgbClr val="E31B23"/>
                </a:solidFill>
              </a:rPr>
              <a:t>review GIAS</a:t>
            </a:r>
            <a:r>
              <a:rPr lang="en-GB" sz="1600" dirty="0"/>
              <a:t>:</a:t>
            </a:r>
          </a:p>
          <a:p>
            <a:pPr marL="742950" lvl="1" indent="-285750">
              <a:spcAft>
                <a:spcPts val="600"/>
              </a:spcAft>
              <a:buFont typeface="Courier New" panose="02070309020205020404" pitchFamily="49" charset="0"/>
              <a:buChar char="o"/>
            </a:pPr>
            <a:r>
              <a:rPr lang="en-GB" sz="1600" dirty="0"/>
              <a:t>Are you “over-capacity”?</a:t>
            </a:r>
          </a:p>
          <a:p>
            <a:pPr marL="742950" lvl="1" indent="-285750">
              <a:spcAft>
                <a:spcPts val="600"/>
              </a:spcAft>
              <a:buFont typeface="Courier New" panose="02070309020205020404" pitchFamily="49" charset="0"/>
              <a:buChar char="o"/>
            </a:pPr>
            <a:r>
              <a:rPr lang="en-GB" sz="1600" dirty="0"/>
              <a:t>Will the CAS request take you over </a:t>
            </a:r>
            <a:r>
              <a:rPr lang="en-GB" sz="1600" dirty="0">
                <a:solidFill>
                  <a:srgbClr val="E31B23"/>
                </a:solidFill>
              </a:rPr>
              <a:t>capacity</a:t>
            </a:r>
            <a:r>
              <a:rPr lang="en-GB" sz="1600" dirty="0"/>
              <a:t>?</a:t>
            </a:r>
            <a:endParaRPr lang="en-GB" sz="1300" i="1" dirty="0">
              <a:solidFill>
                <a:schemeClr val="bg1"/>
              </a:solidFill>
            </a:endParaRPr>
          </a:p>
          <a:p>
            <a:pPr marL="285750" indent="-285750">
              <a:spcAft>
                <a:spcPts val="600"/>
              </a:spcAft>
              <a:buFont typeface="Arial" panose="020B0604020202020204" pitchFamily="34" charset="0"/>
              <a:buChar char="•"/>
            </a:pPr>
            <a:r>
              <a:rPr lang="en-GB" sz="1600" dirty="0"/>
              <a:t>Requests for increases may lead to queries</a:t>
            </a:r>
          </a:p>
          <a:p>
            <a:pPr marL="285750" indent="-285750">
              <a:spcAft>
                <a:spcPts val="600"/>
              </a:spcAft>
              <a:buFont typeface="Arial" panose="020B0604020202020204" pitchFamily="34" charset="0"/>
              <a:buChar char="•"/>
            </a:pPr>
            <a:r>
              <a:rPr lang="en-GB" sz="1600" dirty="0"/>
              <a:t>NB: CAS will be </a:t>
            </a:r>
            <a:r>
              <a:rPr lang="en-GB" sz="1600" dirty="0">
                <a:solidFill>
                  <a:srgbClr val="E31B23"/>
                </a:solidFill>
              </a:rPr>
              <a:t>zeroed</a:t>
            </a:r>
            <a:r>
              <a:rPr lang="en-GB" sz="1600" dirty="0"/>
              <a:t> if school fails an ISI/Ofsted inspection</a:t>
            </a:r>
          </a:p>
          <a:p>
            <a:pPr marL="742950" lvl="1" indent="-285750">
              <a:spcAft>
                <a:spcPts val="600"/>
              </a:spcAft>
              <a:buFont typeface="Courier New" panose="02070309020205020404" pitchFamily="49" charset="0"/>
              <a:buChar char="o"/>
            </a:pPr>
            <a:r>
              <a:rPr lang="en-GB" sz="1600" dirty="0"/>
              <a:t>CAS assigned prior to that point can be used for visa applications</a:t>
            </a:r>
          </a:p>
          <a:p>
            <a:pPr marL="742950" lvl="1" indent="-285750">
              <a:spcAft>
                <a:spcPts val="600"/>
              </a:spcAft>
              <a:buFont typeface="Courier New" panose="02070309020205020404" pitchFamily="49" charset="0"/>
              <a:buChar char="o"/>
            </a:pPr>
            <a:r>
              <a:rPr lang="en-GB" sz="1600" dirty="0"/>
              <a:t>Won’t be reinstated until reinspected and all standards ‘met’</a:t>
            </a:r>
            <a:r>
              <a:rPr lang="en-GB" sz="1300" i="1" dirty="0">
                <a:solidFill>
                  <a:schemeClr val="bg1"/>
                </a:solidFill>
              </a:rPr>
              <a:t> </a:t>
            </a:r>
          </a:p>
        </p:txBody>
      </p:sp>
      <p:pic>
        <p:nvPicPr>
          <p:cNvPr id="3" name="Picture 2" descr="Text&#10;&#10;Description automatically generated with low confidence">
            <a:extLst>
              <a:ext uri="{FF2B5EF4-FFF2-40B4-BE49-F238E27FC236}">
                <a16:creationId xmlns:a16="http://schemas.microsoft.com/office/drawing/2014/main" id="{065CE06A-1C36-891A-C0A4-2D03A39D0D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31" r="27050" b="74722"/>
          <a:stretch/>
        </p:blipFill>
        <p:spPr>
          <a:xfrm>
            <a:off x="4716016" y="483517"/>
            <a:ext cx="4176464" cy="2808313"/>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Text&#10;&#10;Description automatically generated with low confidence">
            <a:extLst>
              <a:ext uri="{FF2B5EF4-FFF2-40B4-BE49-F238E27FC236}">
                <a16:creationId xmlns:a16="http://schemas.microsoft.com/office/drawing/2014/main" id="{27A4B939-A772-A475-7706-4A8B012275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897" t="54495" r="26484" b="38375"/>
          <a:stretch/>
        </p:blipFill>
        <p:spPr>
          <a:xfrm>
            <a:off x="4716016" y="3363838"/>
            <a:ext cx="4176464" cy="79208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everage, glass&#10;&#10;Description automatically generated">
            <a:extLst>
              <a:ext uri="{FF2B5EF4-FFF2-40B4-BE49-F238E27FC236}">
                <a16:creationId xmlns:a16="http://schemas.microsoft.com/office/drawing/2014/main" id="{BF3526F0-E2CD-44E4-A07D-F5457A73F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E5ED8A3-1A54-473D-8F7B-05854CB544B5}"/>
              </a:ext>
            </a:extLst>
          </p:cNvPr>
          <p:cNvSpPr txBox="1"/>
          <p:nvPr/>
        </p:nvSpPr>
        <p:spPr>
          <a:xfrm>
            <a:off x="395536" y="699542"/>
            <a:ext cx="4752528" cy="523220"/>
          </a:xfrm>
          <a:prstGeom prst="rect">
            <a:avLst/>
          </a:prstGeom>
          <a:noFill/>
        </p:spPr>
        <p:txBody>
          <a:bodyPr wrap="square" rtlCol="0">
            <a:spAutoFit/>
          </a:bodyPr>
          <a:lstStyle/>
          <a:p>
            <a:r>
              <a:rPr lang="en-GB" sz="2800" dirty="0">
                <a:solidFill>
                  <a:srgbClr val="E31B23"/>
                </a:solidFill>
                <a:latin typeface="+mj-lt"/>
              </a:rPr>
              <a:t>Renewing your sponsor licence</a:t>
            </a:r>
          </a:p>
        </p:txBody>
      </p:sp>
      <p:sp>
        <p:nvSpPr>
          <p:cNvPr id="6" name="TextBox 5">
            <a:extLst>
              <a:ext uri="{FF2B5EF4-FFF2-40B4-BE49-F238E27FC236}">
                <a16:creationId xmlns:a16="http://schemas.microsoft.com/office/drawing/2014/main" id="{00B7402E-2789-4149-A037-B9B32DBB4265}"/>
              </a:ext>
            </a:extLst>
          </p:cNvPr>
          <p:cNvSpPr txBox="1"/>
          <p:nvPr/>
        </p:nvSpPr>
        <p:spPr>
          <a:xfrm>
            <a:off x="395536" y="1419622"/>
            <a:ext cx="5760640" cy="293926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Licences previously valid for 4 years, but any expiring after 6 April 2024 now no longer need to be renewed</a:t>
            </a:r>
          </a:p>
          <a:p>
            <a:pPr marL="285750" indent="-285750">
              <a:spcAft>
                <a:spcPts val="600"/>
              </a:spcAft>
              <a:buFont typeface="Arial" panose="020B0604020202020204" pitchFamily="34" charset="0"/>
              <a:buChar char="•"/>
            </a:pPr>
            <a:r>
              <a:rPr lang="en-GB" sz="1600" dirty="0"/>
              <a:t>If your licence expires before that date, need to renew one last time</a:t>
            </a:r>
          </a:p>
          <a:p>
            <a:pPr>
              <a:spcAft>
                <a:spcPts val="600"/>
              </a:spcAft>
            </a:pPr>
            <a:r>
              <a:rPr lang="en-GB" sz="1600" b="1" dirty="0">
                <a:solidFill>
                  <a:srgbClr val="E31B23"/>
                </a:solidFill>
              </a:rPr>
              <a:t>Don’t miss the other deadlines!</a:t>
            </a:r>
          </a:p>
          <a:p>
            <a:pPr marL="285750" indent="-285750">
              <a:spcAft>
                <a:spcPts val="600"/>
              </a:spcAft>
              <a:buFont typeface="Arial" panose="020B0604020202020204" pitchFamily="34" charset="0"/>
              <a:buChar char="•"/>
            </a:pPr>
            <a:r>
              <a:rPr lang="en-GB" sz="1600" dirty="0"/>
              <a:t>BCA applications and CAS renewals still need to be submitted annually</a:t>
            </a:r>
          </a:p>
          <a:p>
            <a:pPr marL="285750" indent="-285750">
              <a:spcAft>
                <a:spcPts val="600"/>
              </a:spcAft>
              <a:buFont typeface="Arial" panose="020B0604020202020204" pitchFamily="34" charset="0"/>
              <a:buChar char="•"/>
            </a:pPr>
            <a:r>
              <a:rPr lang="en-GB" sz="1600" dirty="0"/>
              <a:t>Check Authorising Officer and Key Contact details on SMS are up-to-date</a:t>
            </a:r>
          </a:p>
          <a:p>
            <a:pPr marL="285750" indent="-285750">
              <a:spcAft>
                <a:spcPts val="600"/>
              </a:spcAft>
              <a:buFont typeface="Arial" panose="020B0604020202020204" pitchFamily="34" charset="0"/>
              <a:buChar char="•"/>
            </a:pPr>
            <a:r>
              <a:rPr lang="en-GB" sz="1600" dirty="0"/>
              <a:t>Diarise CAS allocation and BCA deadline reminders centrally</a:t>
            </a:r>
          </a:p>
        </p:txBody>
      </p:sp>
      <p:pic>
        <p:nvPicPr>
          <p:cNvPr id="7" name="Content Placeholder 5" descr="Logo&#10;&#10;Description automatically generated">
            <a:extLst>
              <a:ext uri="{FF2B5EF4-FFF2-40B4-BE49-F238E27FC236}">
                <a16:creationId xmlns:a16="http://schemas.microsoft.com/office/drawing/2014/main" id="{705D6C03-A817-4F9A-BE3C-D568ED63EC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271331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1B7F2E3F-A1B5-4B0D-97B7-7D896AD3E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B82601DF-291E-4C27-A148-C9B985490E08}"/>
              </a:ext>
            </a:extLst>
          </p:cNvPr>
          <p:cNvSpPr txBox="1"/>
          <p:nvPr/>
        </p:nvSpPr>
        <p:spPr>
          <a:xfrm>
            <a:off x="3491880" y="627534"/>
            <a:ext cx="5184576" cy="523220"/>
          </a:xfrm>
          <a:prstGeom prst="rect">
            <a:avLst/>
          </a:prstGeom>
          <a:noFill/>
        </p:spPr>
        <p:txBody>
          <a:bodyPr wrap="square" rtlCol="0">
            <a:spAutoFit/>
          </a:bodyPr>
          <a:lstStyle/>
          <a:p>
            <a:r>
              <a:rPr lang="en-GB" sz="2800" dirty="0">
                <a:solidFill>
                  <a:srgbClr val="E31B23"/>
                </a:solidFill>
                <a:latin typeface="+mj-lt"/>
              </a:rPr>
              <a:t>Student &amp; Child Student vs Tier 4</a:t>
            </a:r>
          </a:p>
        </p:txBody>
      </p:sp>
      <p:sp>
        <p:nvSpPr>
          <p:cNvPr id="6" name="TextBox 5">
            <a:extLst>
              <a:ext uri="{FF2B5EF4-FFF2-40B4-BE49-F238E27FC236}">
                <a16:creationId xmlns:a16="http://schemas.microsoft.com/office/drawing/2014/main" id="{1D424F17-9A62-4716-829F-522254D52CDC}"/>
              </a:ext>
            </a:extLst>
          </p:cNvPr>
          <p:cNvSpPr txBox="1"/>
          <p:nvPr/>
        </p:nvSpPr>
        <p:spPr>
          <a:xfrm>
            <a:off x="3491880" y="1347614"/>
            <a:ext cx="5112568" cy="229293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Child Student continues as the “independent school visa” for students aged 4 to 17</a:t>
            </a:r>
          </a:p>
          <a:p>
            <a:pPr marL="285750" indent="-285750">
              <a:spcAft>
                <a:spcPts val="600"/>
              </a:spcAft>
              <a:buFont typeface="Arial" panose="020B0604020202020204" pitchFamily="34" charset="0"/>
              <a:buChar char="•"/>
            </a:pPr>
            <a:r>
              <a:rPr lang="en-GB" sz="1600" dirty="0"/>
              <a:t>Visa applications can be submitted up to 6 months before course starts</a:t>
            </a:r>
            <a:br>
              <a:rPr lang="en-GB" sz="1600" dirty="0"/>
            </a:br>
            <a:r>
              <a:rPr lang="en-GB" sz="1600" dirty="0"/>
              <a:t>(3 months for in-country applications)</a:t>
            </a:r>
          </a:p>
          <a:p>
            <a:pPr marL="285750" indent="-285750">
              <a:spcAft>
                <a:spcPts val="600"/>
              </a:spcAft>
              <a:buFont typeface="Arial" panose="020B0604020202020204" pitchFamily="34" charset="0"/>
              <a:buChar char="•"/>
            </a:pPr>
            <a:r>
              <a:rPr lang="en-GB" sz="1600" dirty="0"/>
              <a:t>Expansion of list of ‘differential evidence’ countries</a:t>
            </a:r>
          </a:p>
          <a:p>
            <a:pPr marL="285750" indent="-285750">
              <a:spcAft>
                <a:spcPts val="600"/>
              </a:spcAft>
              <a:buFont typeface="Arial" panose="020B0604020202020204" pitchFamily="34" charset="0"/>
              <a:buChar char="•"/>
            </a:pPr>
            <a:r>
              <a:rPr lang="en-GB" sz="1600" dirty="0"/>
              <a:t>Evidence of finances not needed for in-country extensions</a:t>
            </a:r>
          </a:p>
        </p:txBody>
      </p:sp>
      <p:pic>
        <p:nvPicPr>
          <p:cNvPr id="10" name="Content Placeholder 5" descr="Logo&#10;&#10;Description automatically generated">
            <a:extLst>
              <a:ext uri="{FF2B5EF4-FFF2-40B4-BE49-F238E27FC236}">
                <a16:creationId xmlns:a16="http://schemas.microsoft.com/office/drawing/2014/main" id="{BF382F52-7C63-48B1-A810-13604E32A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12531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1F0F24-3103-4499-9C93-F5B362F26952}"/>
              </a:ext>
            </a:extLst>
          </p:cNvPr>
          <p:cNvPicPr>
            <a:picLocks noChangeAspect="1"/>
          </p:cNvPicPr>
          <p:nvPr/>
        </p:nvPicPr>
        <p:blipFill rotWithShape="1">
          <a:blip r:embed="rId2">
            <a:extLst>
              <a:ext uri="{28A0092B-C50C-407E-A947-70E740481C1C}">
                <a14:useLocalDpi xmlns:a14="http://schemas.microsoft.com/office/drawing/2010/main" val="0"/>
              </a:ext>
            </a:extLst>
          </a:blip>
          <a:srcRect b="17966"/>
          <a:stretch/>
        </p:blipFill>
        <p:spPr>
          <a:xfrm rot="10800000">
            <a:off x="0" y="0"/>
            <a:ext cx="9144000" cy="4219427"/>
          </a:xfrm>
          <a:prstGeom prst="rect">
            <a:avLst/>
          </a:prstGeom>
        </p:spPr>
      </p:pic>
      <p:sp>
        <p:nvSpPr>
          <p:cNvPr id="5" name="TextBox 4">
            <a:extLst>
              <a:ext uri="{FF2B5EF4-FFF2-40B4-BE49-F238E27FC236}">
                <a16:creationId xmlns:a16="http://schemas.microsoft.com/office/drawing/2014/main" id="{5F77AFD3-3A66-44D7-9B7C-71D6BD0BA1F3}"/>
              </a:ext>
            </a:extLst>
          </p:cNvPr>
          <p:cNvSpPr txBox="1"/>
          <p:nvPr/>
        </p:nvSpPr>
        <p:spPr>
          <a:xfrm>
            <a:off x="323528" y="381629"/>
            <a:ext cx="77768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31B23"/>
                </a:solidFill>
                <a:effectLst/>
                <a:uLnTx/>
                <a:uFillTx/>
                <a:latin typeface="Calibri"/>
                <a:ea typeface="+mn-ea"/>
                <a:cs typeface="+mn-cs"/>
              </a:rPr>
              <a:t>Other Student sponsorship updates</a:t>
            </a:r>
          </a:p>
        </p:txBody>
      </p:sp>
      <p:sp>
        <p:nvSpPr>
          <p:cNvPr id="6" name="TextBox 5">
            <a:extLst>
              <a:ext uri="{FF2B5EF4-FFF2-40B4-BE49-F238E27FC236}">
                <a16:creationId xmlns:a16="http://schemas.microsoft.com/office/drawing/2014/main" id="{A0D9CE2C-2BAB-47FF-A80A-6B9DA9CC1D55}"/>
              </a:ext>
            </a:extLst>
          </p:cNvPr>
          <p:cNvSpPr txBox="1"/>
          <p:nvPr/>
        </p:nvSpPr>
        <p:spPr>
          <a:xfrm>
            <a:off x="323164" y="1061976"/>
            <a:ext cx="7396814" cy="3662541"/>
          </a:xfrm>
          <a:prstGeom prst="rect">
            <a:avLst/>
          </a:prstGeom>
          <a:noFill/>
        </p:spPr>
        <p:txBody>
          <a:bodyPr wrap="square" rtlCol="0">
            <a:spAutoFit/>
          </a:bodyPr>
          <a:lstStyle/>
          <a:p>
            <a:pPr marL="285750" indent="-285750" algn="l" fontAlgn="auto">
              <a:spcBef>
                <a:spcPts val="0"/>
              </a:spcBef>
              <a:spcAft>
                <a:spcPts val="600"/>
              </a:spcAft>
              <a:buClr>
                <a:srgbClr val="1D2639"/>
              </a:buClr>
              <a:buFont typeface="Arial" panose="020B0604020202020204" pitchFamily="34" charset="0"/>
              <a:buChar char="•"/>
              <a:defRPr/>
            </a:pPr>
            <a:r>
              <a:rPr lang="en-GB" sz="1600" dirty="0">
                <a:solidFill>
                  <a:srgbClr val="E31B23"/>
                </a:solidFill>
                <a:effectLst/>
                <a:latin typeface="Calibri" panose="020F0502020204030204" pitchFamily="34" charset="0"/>
                <a:ea typeface="Times New Roman" panose="02020603050405020304" pitchFamily="18" charset="0"/>
                <a:cs typeface="Calibri" panose="020F0502020204030204" pitchFamily="34" charset="0"/>
              </a:rPr>
              <a:t>NI nos</a:t>
            </a:r>
            <a:r>
              <a:rPr lang="en-GB" sz="1600" dirty="0">
                <a:effectLst/>
                <a:latin typeface="Calibri" panose="020F0502020204030204" pitchFamily="34" charset="0"/>
                <a:ea typeface="Times New Roman" panose="02020603050405020304" pitchFamily="18" charset="0"/>
                <a:cs typeface="Calibri" panose="020F0502020204030204" pitchFamily="34" charset="0"/>
              </a:rPr>
              <a:t>. of your Authorising Officer and Key Contact must be added to the SMS</a:t>
            </a:r>
          </a:p>
          <a:p>
            <a:pPr marL="285750" indent="-285750" algn="l" fontAlgn="auto">
              <a:spcBef>
                <a:spcPts val="0"/>
              </a:spcBef>
              <a:spcAft>
                <a:spcPts val="600"/>
              </a:spcAft>
              <a:buFont typeface="Arial" panose="020B0604020202020204" pitchFamily="34" charset="0"/>
              <a:buChar char="•"/>
              <a:defRPr/>
            </a:pPr>
            <a:r>
              <a:rPr lang="en-GB" sz="1600" dirty="0">
                <a:effectLst/>
                <a:latin typeface="Calibri" panose="020F0502020204030204" pitchFamily="34" charset="0"/>
                <a:ea typeface="Times New Roman" panose="02020603050405020304" pitchFamily="18" charset="0"/>
              </a:rPr>
              <a:t>Sponsors also required to add their </a:t>
            </a:r>
            <a:r>
              <a:rPr lang="en-GB" sz="1600" dirty="0">
                <a:solidFill>
                  <a:srgbClr val="E31B23"/>
                </a:solidFill>
                <a:effectLst/>
                <a:latin typeface="Calibri" panose="020F0502020204030204" pitchFamily="34" charset="0"/>
                <a:ea typeface="Times New Roman" panose="02020603050405020304" pitchFamily="18" charset="0"/>
              </a:rPr>
              <a:t>Companies House reference no</a:t>
            </a:r>
            <a:r>
              <a:rPr lang="en-GB" sz="1600" dirty="0">
                <a:effectLst/>
                <a:latin typeface="Calibri" panose="020F0502020204030204" pitchFamily="34" charset="0"/>
                <a:ea typeface="Times New Roman" panose="02020603050405020304" pitchFamily="18" charset="0"/>
              </a:rPr>
              <a:t>. to the SMS:</a:t>
            </a:r>
          </a:p>
          <a:p>
            <a:pPr marL="742950" lvl="1" indent="-285750" algn="l" fontAlgn="auto">
              <a:spcBef>
                <a:spcPts val="0"/>
              </a:spcBef>
              <a:spcAft>
                <a:spcPts val="600"/>
              </a:spcAft>
              <a:buFont typeface="Courier New" panose="02070309020205020404" pitchFamily="49" charset="0"/>
              <a:buChar char="o"/>
              <a:defRPr/>
            </a:pPr>
            <a:r>
              <a:rPr lang="en-GB" sz="1600" dirty="0">
                <a:solidFill>
                  <a:srgbClr val="000000"/>
                </a:solidFill>
                <a:latin typeface="Calibri"/>
              </a:rPr>
              <a:t>CoHo no. of entity named on sponsor register only</a:t>
            </a:r>
          </a:p>
          <a:p>
            <a:pPr marL="742950" lvl="1" indent="-285750" algn="l" fontAlgn="auto">
              <a:spcBef>
                <a:spcPts val="0"/>
              </a:spcBef>
              <a:spcAft>
                <a:spcPts val="600"/>
              </a:spcAft>
              <a:buFont typeface="Courier New" panose="02070309020205020404" pitchFamily="49" charset="0"/>
              <a:buChar char="o"/>
              <a:defRPr/>
            </a:pPr>
            <a:r>
              <a:rPr lang="en-GB" sz="1600" dirty="0">
                <a:solidFill>
                  <a:srgbClr val="000000"/>
                </a:solidFill>
                <a:latin typeface="Calibri"/>
              </a:rPr>
              <a:t>Unincorporated entities won’t have a CoHo reference no. to add</a:t>
            </a:r>
          </a:p>
          <a:p>
            <a:pPr marL="285750" indent="-285750" algn="l" fontAlgn="auto">
              <a:spcBef>
                <a:spcPts val="0"/>
              </a:spcBef>
              <a:spcAft>
                <a:spcPts val="600"/>
              </a:spcAft>
              <a:buClr>
                <a:srgbClr val="1D2639"/>
              </a:buClr>
              <a:buFont typeface="Arial" panose="020B0604020202020204" pitchFamily="34" charset="0"/>
              <a:buChar char="•"/>
              <a:defRPr/>
            </a:pPr>
            <a:r>
              <a:rPr lang="en-GB" sz="1600" dirty="0">
                <a:solidFill>
                  <a:srgbClr val="E31B23"/>
                </a:solidFill>
                <a:latin typeface="Calibri"/>
              </a:rPr>
              <a:t>Study Sector Support</a:t>
            </a:r>
            <a:r>
              <a:rPr lang="en-GB" sz="1600" dirty="0">
                <a:solidFill>
                  <a:srgbClr val="000000"/>
                </a:solidFill>
                <a:latin typeface="Calibri"/>
              </a:rPr>
              <a:t>:</a:t>
            </a:r>
          </a:p>
          <a:p>
            <a:pPr marL="742950" lvl="1" indent="-285750" algn="l" fontAlgn="auto">
              <a:spcBef>
                <a:spcPts val="0"/>
              </a:spcBef>
              <a:spcAft>
                <a:spcPts val="600"/>
              </a:spcAft>
              <a:buFont typeface="Courier New" panose="02070309020205020404" pitchFamily="49" charset="0"/>
              <a:buChar char="o"/>
              <a:defRPr/>
            </a:pPr>
            <a:r>
              <a:rPr lang="en-GB" sz="1600" dirty="0">
                <a:solidFill>
                  <a:srgbClr val="000000"/>
                </a:solidFill>
                <a:latin typeface="Calibri"/>
              </a:rPr>
              <a:t>Student and Child Student licence holders can now access additional support from UKVI; primarily via the </a:t>
            </a:r>
            <a:r>
              <a:rPr lang="en-GB" sz="1600" b="1" dirty="0">
                <a:solidFill>
                  <a:srgbClr val="E31B23"/>
                </a:solidFill>
                <a:latin typeface="Calibri"/>
              </a:rPr>
              <a:t>Account Management Portal </a:t>
            </a:r>
            <a:r>
              <a:rPr lang="en-GB" sz="1600" dirty="0">
                <a:solidFill>
                  <a:srgbClr val="000000"/>
                </a:solidFill>
                <a:latin typeface="Calibri"/>
              </a:rPr>
              <a:t>(AMP)</a:t>
            </a:r>
          </a:p>
          <a:p>
            <a:pPr marL="742950" lvl="1" indent="-285750">
              <a:spcAft>
                <a:spcPts val="600"/>
              </a:spcAft>
              <a:buFont typeface="Courier New" panose="02070309020205020404" pitchFamily="49" charset="0"/>
              <a:buChar char="o"/>
              <a:defRPr/>
            </a:pPr>
            <a:r>
              <a:rPr lang="en-GB" sz="1600" dirty="0">
                <a:solidFill>
                  <a:srgbClr val="000000"/>
                </a:solidFill>
              </a:rPr>
              <a:t>BRP and eVisa corrections,</a:t>
            </a:r>
            <a:r>
              <a:rPr lang="en-GB" sz="1600" dirty="0">
                <a:solidFill>
                  <a:srgbClr val="000000"/>
                </a:solidFill>
                <a:latin typeface="Calibri"/>
              </a:rPr>
              <a:t> immigration history, CAS or cancellation queries; telephone support for emergencies involving sponsored students</a:t>
            </a:r>
          </a:p>
          <a:p>
            <a:pPr marL="285750" indent="-285750">
              <a:spcAft>
                <a:spcPts val="600"/>
              </a:spcAft>
              <a:buClr>
                <a:srgbClr val="1D2639"/>
              </a:buClr>
              <a:buFont typeface="Arial" panose="020B0604020202020204" pitchFamily="34" charset="0"/>
              <a:buChar char="•"/>
              <a:defRPr/>
            </a:pPr>
            <a:r>
              <a:rPr lang="en-GB" sz="1600" dirty="0">
                <a:solidFill>
                  <a:srgbClr val="E31B23"/>
                </a:solidFill>
                <a:latin typeface="Calibri"/>
              </a:rPr>
              <a:t>Fee increases</a:t>
            </a:r>
            <a:r>
              <a:rPr lang="en-GB" sz="1600" dirty="0">
                <a:solidFill>
                  <a:srgbClr val="000000"/>
                </a:solidFill>
                <a:latin typeface="Calibri"/>
              </a:rPr>
              <a:t>:</a:t>
            </a:r>
          </a:p>
          <a:p>
            <a:pPr marL="742950" lvl="1" indent="-285750">
              <a:spcAft>
                <a:spcPts val="600"/>
              </a:spcAft>
              <a:buFont typeface="Courier New" panose="02070309020205020404" pitchFamily="49" charset="0"/>
              <a:buChar char="o"/>
              <a:defRPr/>
            </a:pPr>
            <a:r>
              <a:rPr lang="en-GB" sz="1600" dirty="0">
                <a:solidFill>
                  <a:srgbClr val="000000"/>
                </a:solidFill>
                <a:latin typeface="Calibri"/>
              </a:rPr>
              <a:t>overseas visa fee now </a:t>
            </a:r>
            <a:r>
              <a:rPr lang="en-GB" sz="1600" dirty="0">
                <a:solidFill>
                  <a:srgbClr val="E31B23"/>
                </a:solidFill>
                <a:latin typeface="Calibri"/>
              </a:rPr>
              <a:t>£490</a:t>
            </a:r>
            <a:r>
              <a:rPr lang="en-GB" sz="1600" dirty="0">
                <a:solidFill>
                  <a:srgbClr val="000000"/>
                </a:solidFill>
                <a:latin typeface="Calibri"/>
              </a:rPr>
              <a:t>; priority fee increased from £250 to </a:t>
            </a:r>
            <a:r>
              <a:rPr lang="en-GB" sz="1600" dirty="0">
                <a:solidFill>
                  <a:srgbClr val="E31B23"/>
                </a:solidFill>
                <a:latin typeface="Calibri"/>
              </a:rPr>
              <a:t>£500</a:t>
            </a:r>
            <a:r>
              <a:rPr lang="en-GB" sz="1600" dirty="0">
                <a:solidFill>
                  <a:srgbClr val="000000"/>
                </a:solidFill>
                <a:latin typeface="Calibri"/>
              </a:rPr>
              <a:t>; </a:t>
            </a:r>
            <a:br>
              <a:rPr lang="en-GB" sz="1600" dirty="0">
                <a:solidFill>
                  <a:srgbClr val="000000"/>
                </a:solidFill>
                <a:latin typeface="Calibri"/>
              </a:rPr>
            </a:br>
            <a:r>
              <a:rPr lang="en-GB" sz="1600" dirty="0">
                <a:solidFill>
                  <a:srgbClr val="000000"/>
                </a:solidFill>
                <a:latin typeface="Calibri"/>
              </a:rPr>
              <a:t>IHS increasing from £470 to </a:t>
            </a:r>
            <a:r>
              <a:rPr lang="en-GB" sz="1600" dirty="0">
                <a:solidFill>
                  <a:srgbClr val="E31B23"/>
                </a:solidFill>
                <a:latin typeface="Calibri"/>
              </a:rPr>
              <a:t>£776 </a:t>
            </a:r>
            <a:r>
              <a:rPr lang="en-GB" sz="1600" dirty="0">
                <a:solidFill>
                  <a:srgbClr val="000000"/>
                </a:solidFill>
                <a:latin typeface="Calibri"/>
              </a:rPr>
              <a:t>per year on 6 Jan 2024</a:t>
            </a:r>
          </a:p>
        </p:txBody>
      </p:sp>
      <p:pic>
        <p:nvPicPr>
          <p:cNvPr id="8" name="Content Placeholder 5" descr="Logo&#10;&#10;Description automatically generated">
            <a:extLst>
              <a:ext uri="{FF2B5EF4-FFF2-40B4-BE49-F238E27FC236}">
                <a16:creationId xmlns:a16="http://schemas.microsoft.com/office/drawing/2014/main" id="{45CDC7AB-3B77-4524-90C7-AFDD96B76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92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0222C8A-7389-449F-8569-AA05E0E7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04ACCC8-8C24-483D-B667-A3ED76290A7F}"/>
              </a:ext>
            </a:extLst>
          </p:cNvPr>
          <p:cNvSpPr txBox="1"/>
          <p:nvPr/>
        </p:nvSpPr>
        <p:spPr>
          <a:xfrm>
            <a:off x="2348753" y="1400458"/>
            <a:ext cx="4446494" cy="523220"/>
          </a:xfrm>
          <a:prstGeom prst="rect">
            <a:avLst/>
          </a:prstGeom>
          <a:noFill/>
        </p:spPr>
        <p:txBody>
          <a:bodyPr wrap="square" rtlCol="0">
            <a:spAutoFit/>
          </a:bodyPr>
          <a:lstStyle/>
          <a:p>
            <a:pPr algn="ctr"/>
            <a:r>
              <a:rPr lang="en-GB" sz="2800" dirty="0">
                <a:solidFill>
                  <a:srgbClr val="E31B23"/>
                </a:solidFill>
                <a:latin typeface="+mj-lt"/>
              </a:rPr>
              <a:t>Alternatives to student visas</a:t>
            </a:r>
          </a:p>
        </p:txBody>
      </p:sp>
      <p:pic>
        <p:nvPicPr>
          <p:cNvPr id="7" name="Content Placeholder 5" descr="Logo&#10;&#10;Description automatically generated">
            <a:extLst>
              <a:ext uri="{FF2B5EF4-FFF2-40B4-BE49-F238E27FC236}">
                <a16:creationId xmlns:a16="http://schemas.microsoft.com/office/drawing/2014/main" id="{EEED3D38-17DB-43A0-96A5-54D3BCEB59F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200103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6FC4BA-B576-42D7-A935-08449E1A6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851B12FC-60E2-4D78-A205-B07C0F88E0E7}"/>
              </a:ext>
            </a:extLst>
          </p:cNvPr>
          <p:cNvSpPr txBox="1"/>
          <p:nvPr/>
        </p:nvSpPr>
        <p:spPr>
          <a:xfrm>
            <a:off x="2699792" y="380714"/>
            <a:ext cx="8064896" cy="523220"/>
          </a:xfrm>
          <a:prstGeom prst="rect">
            <a:avLst/>
          </a:prstGeom>
          <a:noFill/>
        </p:spPr>
        <p:txBody>
          <a:bodyPr wrap="square" rtlCol="0">
            <a:spAutoFit/>
          </a:bodyPr>
          <a:lstStyle/>
          <a:p>
            <a:r>
              <a:rPr lang="en-GB" sz="2800" dirty="0">
                <a:solidFill>
                  <a:srgbClr val="E31B23"/>
                </a:solidFill>
                <a:latin typeface="+mj-lt"/>
              </a:rPr>
              <a:t>Sponsor duties – non-sponsored pupils</a:t>
            </a:r>
          </a:p>
        </p:txBody>
      </p:sp>
      <p:sp>
        <p:nvSpPr>
          <p:cNvPr id="6" name="TextBox 5">
            <a:extLst>
              <a:ext uri="{FF2B5EF4-FFF2-40B4-BE49-F238E27FC236}">
                <a16:creationId xmlns:a16="http://schemas.microsoft.com/office/drawing/2014/main" id="{0B9AC232-5CB9-474A-927C-D6EE68D5F262}"/>
              </a:ext>
            </a:extLst>
          </p:cNvPr>
          <p:cNvSpPr txBox="1"/>
          <p:nvPr/>
        </p:nvSpPr>
        <p:spPr>
          <a:xfrm>
            <a:off x="2699792" y="1059582"/>
            <a:ext cx="3816424" cy="2308324"/>
          </a:xfrm>
          <a:prstGeom prst="rect">
            <a:avLst/>
          </a:prstGeom>
          <a:noFill/>
        </p:spPr>
        <p:txBody>
          <a:bodyPr wrap="square" rtlCol="0">
            <a:spAutoFit/>
          </a:bodyPr>
          <a:lstStyle/>
          <a:p>
            <a:r>
              <a:rPr lang="en-GB" sz="1600" dirty="0"/>
              <a:t>A sponsor has a duty to:</a:t>
            </a:r>
          </a:p>
          <a:p>
            <a:r>
              <a:rPr lang="en-GB" sz="1600" dirty="0"/>
              <a:t>…</a:t>
            </a:r>
          </a:p>
          <a:p>
            <a:r>
              <a:rPr lang="en-GB" sz="1600" dirty="0"/>
              <a:t>comply with all aspects of the Immigration Rules and sponsor guidance, and support immigration control, including by </a:t>
            </a:r>
            <a:r>
              <a:rPr lang="en-GB" sz="1600" dirty="0">
                <a:solidFill>
                  <a:srgbClr val="E31B23"/>
                </a:solidFill>
              </a:rPr>
              <a:t>taking steps to ensure that every student at their institution </a:t>
            </a:r>
            <a:r>
              <a:rPr lang="en-GB" sz="1600" dirty="0"/>
              <a:t>who is subject to immigration control has </a:t>
            </a:r>
            <a:r>
              <a:rPr lang="en-GB" sz="1600" dirty="0">
                <a:solidFill>
                  <a:srgbClr val="E31B23"/>
                </a:solidFill>
              </a:rPr>
              <a:t>permission to study in the UK </a:t>
            </a:r>
            <a:r>
              <a:rPr lang="en-GB" sz="1600" dirty="0"/>
              <a:t>throughout the whole period of their study</a:t>
            </a:r>
          </a:p>
        </p:txBody>
      </p:sp>
      <p:pic>
        <p:nvPicPr>
          <p:cNvPr id="7" name="Content Placeholder 5" descr="Logo&#10;&#10;Description automatically generated">
            <a:extLst>
              <a:ext uri="{FF2B5EF4-FFF2-40B4-BE49-F238E27FC236}">
                <a16:creationId xmlns:a16="http://schemas.microsoft.com/office/drawing/2014/main" id="{58D37C7C-0E46-49B8-AA5C-6D1133CAAED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452320" y="4515966"/>
            <a:ext cx="1152128" cy="275080"/>
          </a:xfrm>
        </p:spPr>
      </p:pic>
      <p:pic>
        <p:nvPicPr>
          <p:cNvPr id="8" name="Picture 7">
            <a:extLst>
              <a:ext uri="{FF2B5EF4-FFF2-40B4-BE49-F238E27FC236}">
                <a16:creationId xmlns:a16="http://schemas.microsoft.com/office/drawing/2014/main" id="{D2038FD6-610C-4572-9206-8A92D50FC6B8}"/>
              </a:ext>
            </a:extLst>
          </p:cNvPr>
          <p:cNvPicPr>
            <a:picLocks noChangeAspect="1"/>
          </p:cNvPicPr>
          <p:nvPr/>
        </p:nvPicPr>
        <p:blipFill>
          <a:blip r:embed="rId4"/>
          <a:stretch>
            <a:fillRect/>
          </a:stretch>
        </p:blipFill>
        <p:spPr>
          <a:xfrm>
            <a:off x="6586495" y="1059582"/>
            <a:ext cx="2245233" cy="3167382"/>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170536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1B7F2E3F-A1B5-4B0D-97B7-7D896AD3E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0"/>
            <a:ext cx="9540552" cy="5143500"/>
          </a:xfrm>
          <a:prstGeom prst="rect">
            <a:avLst/>
          </a:prstGeom>
        </p:spPr>
      </p:pic>
      <p:sp>
        <p:nvSpPr>
          <p:cNvPr id="5" name="TextBox 4">
            <a:extLst>
              <a:ext uri="{FF2B5EF4-FFF2-40B4-BE49-F238E27FC236}">
                <a16:creationId xmlns:a16="http://schemas.microsoft.com/office/drawing/2014/main" id="{B82601DF-291E-4C27-A148-C9B985490E08}"/>
              </a:ext>
            </a:extLst>
          </p:cNvPr>
          <p:cNvSpPr txBox="1"/>
          <p:nvPr/>
        </p:nvSpPr>
        <p:spPr>
          <a:xfrm>
            <a:off x="3491880" y="627534"/>
            <a:ext cx="4446494" cy="954107"/>
          </a:xfrm>
          <a:prstGeom prst="rect">
            <a:avLst/>
          </a:prstGeom>
          <a:noFill/>
        </p:spPr>
        <p:txBody>
          <a:bodyPr wrap="square" rtlCol="0">
            <a:spAutoFit/>
          </a:bodyPr>
          <a:lstStyle/>
          <a:p>
            <a:r>
              <a:rPr lang="en-GB" sz="2800" dirty="0">
                <a:solidFill>
                  <a:srgbClr val="E31B23"/>
                </a:solidFill>
                <a:latin typeface="+mj-lt"/>
              </a:rPr>
              <a:t>Non-sponsored international pupil records</a:t>
            </a:r>
          </a:p>
        </p:txBody>
      </p:sp>
      <p:sp>
        <p:nvSpPr>
          <p:cNvPr id="6" name="TextBox 5">
            <a:extLst>
              <a:ext uri="{FF2B5EF4-FFF2-40B4-BE49-F238E27FC236}">
                <a16:creationId xmlns:a16="http://schemas.microsoft.com/office/drawing/2014/main" id="{1D424F17-9A62-4716-829F-522254D52CDC}"/>
              </a:ext>
            </a:extLst>
          </p:cNvPr>
          <p:cNvSpPr txBox="1"/>
          <p:nvPr/>
        </p:nvSpPr>
        <p:spPr>
          <a:xfrm>
            <a:off x="3491880" y="1581641"/>
            <a:ext cx="5112568"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t>Ensure you </a:t>
            </a:r>
            <a:r>
              <a:rPr lang="en-GB" sz="1600" dirty="0">
                <a:solidFill>
                  <a:srgbClr val="E31B23"/>
                </a:solidFill>
              </a:rPr>
              <a:t>record</a:t>
            </a:r>
            <a:r>
              <a:rPr lang="en-GB" sz="1600" dirty="0"/>
              <a:t> expiry dates</a:t>
            </a:r>
          </a:p>
          <a:p>
            <a:pPr marL="285750" indent="-285750">
              <a:buFont typeface="Arial" panose="020B0604020202020204" pitchFamily="34" charset="0"/>
              <a:buChar char="•"/>
            </a:pPr>
            <a:r>
              <a:rPr lang="en-GB" sz="1600" dirty="0"/>
              <a:t>Have a system for </a:t>
            </a:r>
            <a:r>
              <a:rPr lang="en-GB" sz="1600" dirty="0">
                <a:solidFill>
                  <a:srgbClr val="E31B23"/>
                </a:solidFill>
              </a:rPr>
              <a:t>alerting </a:t>
            </a:r>
            <a:r>
              <a:rPr lang="en-GB" sz="1600" dirty="0"/>
              <a:t>you to upcoming expiries</a:t>
            </a:r>
          </a:p>
          <a:p>
            <a:pPr marL="285750" indent="-285750">
              <a:buFont typeface="Arial" panose="020B0604020202020204" pitchFamily="34" charset="0"/>
              <a:buChar char="•"/>
            </a:pPr>
            <a:r>
              <a:rPr lang="en-GB" sz="1600" dirty="0"/>
              <a:t>Now needs to include </a:t>
            </a:r>
            <a:r>
              <a:rPr lang="en-GB" sz="1600" dirty="0">
                <a:solidFill>
                  <a:srgbClr val="E31B23"/>
                </a:solidFill>
              </a:rPr>
              <a:t>EEA pupils</a:t>
            </a:r>
            <a:endParaRPr lang="en-GB" sz="1600" dirty="0"/>
          </a:p>
        </p:txBody>
      </p:sp>
      <p:pic>
        <p:nvPicPr>
          <p:cNvPr id="10" name="Content Placeholder 5" descr="Logo&#10;&#10;Description automatically generated">
            <a:extLst>
              <a:ext uri="{FF2B5EF4-FFF2-40B4-BE49-F238E27FC236}">
                <a16:creationId xmlns:a16="http://schemas.microsoft.com/office/drawing/2014/main" id="{BF382F52-7C63-48B1-A810-13604E32A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7">
            <a:extLst>
              <a:ext uri="{FF2B5EF4-FFF2-40B4-BE49-F238E27FC236}">
                <a16:creationId xmlns:a16="http://schemas.microsoft.com/office/drawing/2014/main" id="{B2EF7F61-1E1F-4614-80CF-81ED60B0C36C}"/>
              </a:ext>
            </a:extLst>
          </p:cNvPr>
          <p:cNvPicPr>
            <a:picLocks noChangeAspect="1"/>
          </p:cNvPicPr>
          <p:nvPr/>
        </p:nvPicPr>
        <p:blipFill>
          <a:blip r:embed="rId4"/>
          <a:stretch>
            <a:fillRect/>
          </a:stretch>
        </p:blipFill>
        <p:spPr>
          <a:xfrm>
            <a:off x="1619672" y="2625470"/>
            <a:ext cx="7343800" cy="145844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343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book, shelf, library&#10;&#10;Description automatically generated">
            <a:extLst>
              <a:ext uri="{FF2B5EF4-FFF2-40B4-BE49-F238E27FC236}">
                <a16:creationId xmlns:a16="http://schemas.microsoft.com/office/drawing/2014/main" id="{219BD26C-446F-4188-844C-C4074D606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35465E12-4C63-422E-933E-D4E75778DA5E}"/>
              </a:ext>
            </a:extLst>
          </p:cNvPr>
          <p:cNvSpPr txBox="1"/>
          <p:nvPr/>
        </p:nvSpPr>
        <p:spPr>
          <a:xfrm>
            <a:off x="395536" y="411510"/>
            <a:ext cx="4446494" cy="523220"/>
          </a:xfrm>
          <a:prstGeom prst="rect">
            <a:avLst/>
          </a:prstGeom>
          <a:noFill/>
        </p:spPr>
        <p:txBody>
          <a:bodyPr wrap="square" rtlCol="0">
            <a:spAutoFit/>
          </a:bodyPr>
          <a:lstStyle/>
          <a:p>
            <a:r>
              <a:rPr lang="en-GB" sz="2800" dirty="0">
                <a:solidFill>
                  <a:srgbClr val="E31B23"/>
                </a:solidFill>
                <a:latin typeface="+mj-lt"/>
              </a:rPr>
              <a:t>EEA national pupils</a:t>
            </a:r>
          </a:p>
        </p:txBody>
      </p:sp>
      <p:pic>
        <p:nvPicPr>
          <p:cNvPr id="11" name="Content Placeholder 5" descr="Logo&#10;&#10;Description automatically generated">
            <a:extLst>
              <a:ext uri="{FF2B5EF4-FFF2-40B4-BE49-F238E27FC236}">
                <a16:creationId xmlns:a16="http://schemas.microsoft.com/office/drawing/2014/main" id="{9F82C638-E0F1-4AE1-B95F-D0034BD61B5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
        <p:nvSpPr>
          <p:cNvPr id="13" name="TextBox 12">
            <a:extLst>
              <a:ext uri="{FF2B5EF4-FFF2-40B4-BE49-F238E27FC236}">
                <a16:creationId xmlns:a16="http://schemas.microsoft.com/office/drawing/2014/main" id="{275503BC-874A-4232-9BB3-6429D4484111}"/>
              </a:ext>
            </a:extLst>
          </p:cNvPr>
          <p:cNvSpPr txBox="1"/>
          <p:nvPr/>
        </p:nvSpPr>
        <p:spPr>
          <a:xfrm>
            <a:off x="395536" y="1015969"/>
            <a:ext cx="5472608" cy="343170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Those here before 1 Jan 2021: entitled to apply under EUSS, although deadline for applications was 30 Jun 2021</a:t>
            </a:r>
          </a:p>
          <a:p>
            <a:pPr marL="285750" indent="-285750">
              <a:spcAft>
                <a:spcPts val="600"/>
              </a:spcAft>
              <a:buFont typeface="Arial" panose="020B0604020202020204" pitchFamily="34" charset="0"/>
              <a:buChar char="•"/>
            </a:pPr>
            <a:r>
              <a:rPr lang="en-GB" sz="1600" dirty="0"/>
              <a:t>EEA national pupils enrolled </a:t>
            </a:r>
            <a:r>
              <a:rPr lang="en-GB" sz="1600" dirty="0">
                <a:solidFill>
                  <a:srgbClr val="E31B23"/>
                </a:solidFill>
              </a:rPr>
              <a:t>before</a:t>
            </a:r>
            <a:r>
              <a:rPr lang="en-GB" sz="1600" dirty="0"/>
              <a:t> 1 Jul 2021: </a:t>
            </a:r>
            <a:r>
              <a:rPr lang="en-GB" sz="1600" dirty="0">
                <a:solidFill>
                  <a:srgbClr val="E31B23"/>
                </a:solidFill>
              </a:rPr>
              <a:t>no need for retrospective checks </a:t>
            </a:r>
            <a:r>
              <a:rPr lang="en-GB" sz="1600" dirty="0"/>
              <a:t>– pupils’/parents’ responsibility to ensure that they applied</a:t>
            </a:r>
          </a:p>
          <a:p>
            <a:pPr marL="285750" indent="-285750">
              <a:spcAft>
                <a:spcPts val="600"/>
              </a:spcAft>
              <a:buFont typeface="Arial" panose="020B0604020202020204" pitchFamily="34" charset="0"/>
              <a:buChar char="•"/>
            </a:pPr>
            <a:r>
              <a:rPr lang="en-GB" sz="1600" dirty="0"/>
              <a:t>Enrolled on or </a:t>
            </a:r>
            <a:r>
              <a:rPr lang="en-GB" sz="1600" dirty="0">
                <a:solidFill>
                  <a:srgbClr val="E31B23"/>
                </a:solidFill>
              </a:rPr>
              <a:t>after</a:t>
            </a:r>
            <a:r>
              <a:rPr lang="en-GB" sz="1600" dirty="0"/>
              <a:t> 1 July 2021?</a:t>
            </a:r>
          </a:p>
          <a:p>
            <a:pPr marL="742950" lvl="1" indent="-285750">
              <a:spcAft>
                <a:spcPts val="600"/>
              </a:spcAft>
              <a:buClr>
                <a:schemeClr val="tx1"/>
              </a:buClr>
              <a:buFont typeface="Courier New" panose="02070309020205020404" pitchFamily="49" charset="0"/>
              <a:buChar char="o"/>
            </a:pPr>
            <a:r>
              <a:rPr lang="en-GB" sz="1600" dirty="0">
                <a:solidFill>
                  <a:srgbClr val="E31B23"/>
                </a:solidFill>
              </a:rPr>
              <a:t>sponsors expected to check </a:t>
            </a:r>
            <a:r>
              <a:rPr lang="en-GB" sz="1600" dirty="0"/>
              <a:t>immigration status of EEA nationals (pre- or settled status or something else)</a:t>
            </a:r>
          </a:p>
          <a:p>
            <a:pPr marL="742950" lvl="1" indent="-285750">
              <a:spcAft>
                <a:spcPts val="600"/>
              </a:spcAft>
              <a:buClr>
                <a:schemeClr val="tx1"/>
              </a:buClr>
              <a:buFont typeface="Courier New" panose="02070309020205020404" pitchFamily="49" charset="0"/>
              <a:buChar char="o"/>
            </a:pPr>
            <a:r>
              <a:rPr lang="en-GB" sz="1600" dirty="0"/>
              <a:t>A </a:t>
            </a:r>
            <a:r>
              <a:rPr lang="en-GB" sz="1600" dirty="0">
                <a:solidFill>
                  <a:srgbClr val="E31B23"/>
                </a:solidFill>
              </a:rPr>
              <a:t>Certificate of Application </a:t>
            </a:r>
            <a:r>
              <a:rPr lang="en-GB" sz="1600" dirty="0"/>
              <a:t>confirming that a valid EUSS application has been submitted is acceptable</a:t>
            </a:r>
          </a:p>
          <a:p>
            <a:pPr marL="285750" indent="-285750">
              <a:spcAft>
                <a:spcPts val="600"/>
              </a:spcAft>
              <a:buClr>
                <a:schemeClr val="tx1"/>
              </a:buClr>
              <a:buFont typeface="Arial" panose="020B0604020202020204" pitchFamily="34" charset="0"/>
              <a:buChar char="•"/>
            </a:pPr>
            <a:r>
              <a:rPr lang="en-GB" sz="1600" dirty="0"/>
              <a:t>EEA nationals with “chipped” (biometric) passports will have </a:t>
            </a:r>
            <a:r>
              <a:rPr lang="en-GB" sz="1600" dirty="0">
                <a:solidFill>
                  <a:srgbClr val="E31B23"/>
                </a:solidFill>
              </a:rPr>
              <a:t>digital immigration status</a:t>
            </a:r>
          </a:p>
        </p:txBody>
      </p:sp>
    </p:spTree>
    <p:extLst>
      <p:ext uri="{BB962C8B-B14F-4D97-AF65-F5344CB8AC3E}">
        <p14:creationId xmlns:p14="http://schemas.microsoft.com/office/powerpoint/2010/main" val="326876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rface chart&#10;&#10;Description automatically generated">
            <a:extLst>
              <a:ext uri="{FF2B5EF4-FFF2-40B4-BE49-F238E27FC236}">
                <a16:creationId xmlns:a16="http://schemas.microsoft.com/office/drawing/2014/main" id="{008B9792-02BA-4E93-ABAA-39756446C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TextBox 12">
            <a:extLst>
              <a:ext uri="{FF2B5EF4-FFF2-40B4-BE49-F238E27FC236}">
                <a16:creationId xmlns:a16="http://schemas.microsoft.com/office/drawing/2014/main" id="{CB185B16-4568-4472-9429-5420B0C03B6D}"/>
              </a:ext>
            </a:extLst>
          </p:cNvPr>
          <p:cNvSpPr txBox="1"/>
          <p:nvPr/>
        </p:nvSpPr>
        <p:spPr>
          <a:xfrm>
            <a:off x="2195736" y="483518"/>
            <a:ext cx="5256584" cy="523220"/>
          </a:xfrm>
          <a:prstGeom prst="rect">
            <a:avLst/>
          </a:prstGeom>
          <a:noFill/>
        </p:spPr>
        <p:txBody>
          <a:bodyPr wrap="square" rtlCol="0">
            <a:spAutoFit/>
          </a:bodyPr>
          <a:lstStyle/>
          <a:p>
            <a:r>
              <a:rPr lang="en-GB" sz="2800" dirty="0">
                <a:solidFill>
                  <a:srgbClr val="E31B23"/>
                </a:solidFill>
                <a:latin typeface="+mj-lt"/>
              </a:rPr>
              <a:t>Checking pupil immigration status</a:t>
            </a:r>
          </a:p>
        </p:txBody>
      </p:sp>
      <p:sp>
        <p:nvSpPr>
          <p:cNvPr id="14" name="TextBox 13">
            <a:extLst>
              <a:ext uri="{FF2B5EF4-FFF2-40B4-BE49-F238E27FC236}">
                <a16:creationId xmlns:a16="http://schemas.microsoft.com/office/drawing/2014/main" id="{567005D3-80CA-47A8-9DD8-4A032B30CF2A}"/>
              </a:ext>
            </a:extLst>
          </p:cNvPr>
          <p:cNvSpPr txBox="1"/>
          <p:nvPr/>
        </p:nvSpPr>
        <p:spPr>
          <a:xfrm>
            <a:off x="2195736" y="1158299"/>
            <a:ext cx="6192688" cy="2923877"/>
          </a:xfrm>
          <a:prstGeom prst="rect">
            <a:avLst/>
          </a:prstGeom>
          <a:noFill/>
        </p:spPr>
        <p:txBody>
          <a:bodyPr wrap="square" rtlCol="0">
            <a:spAutoFit/>
          </a:bodyPr>
          <a:lstStyle/>
          <a:p>
            <a:pPr>
              <a:spcAft>
                <a:spcPts val="600"/>
              </a:spcAft>
            </a:pPr>
            <a:r>
              <a:rPr lang="en-GB" sz="1600" dirty="0"/>
              <a:t>Proof of status might be confirmed on:</a:t>
            </a:r>
          </a:p>
          <a:p>
            <a:pPr marL="285750" indent="-285750">
              <a:spcAft>
                <a:spcPts val="600"/>
              </a:spcAft>
              <a:buFont typeface="Arial" panose="020B0604020202020204" pitchFamily="34" charset="0"/>
              <a:buChar char="•"/>
            </a:pPr>
            <a:r>
              <a:rPr lang="en-GB" sz="1600" dirty="0"/>
              <a:t>British / Irish passport</a:t>
            </a:r>
          </a:p>
          <a:p>
            <a:pPr marL="285750" indent="-285750">
              <a:spcAft>
                <a:spcPts val="600"/>
              </a:spcAft>
              <a:buFont typeface="Arial" panose="020B0604020202020204" pitchFamily="34" charset="0"/>
              <a:buChar char="•"/>
            </a:pPr>
            <a:r>
              <a:rPr lang="en-GB" sz="1600" dirty="0"/>
              <a:t>Otherwise satisfying yourself that a student is a British or Irish citizen</a:t>
            </a:r>
          </a:p>
          <a:p>
            <a:pPr marL="285750" indent="-285750">
              <a:spcAft>
                <a:spcPts val="600"/>
              </a:spcAft>
              <a:buFont typeface="Arial" panose="020B0604020202020204" pitchFamily="34" charset="0"/>
              <a:buChar char="•"/>
            </a:pPr>
            <a:r>
              <a:rPr lang="en-GB" sz="1600" dirty="0"/>
              <a:t>Vignette endorsed in passport (but usually only valid for 90 days)</a:t>
            </a:r>
          </a:p>
          <a:p>
            <a:pPr marL="285750" indent="-285750">
              <a:spcAft>
                <a:spcPts val="600"/>
              </a:spcAft>
              <a:buFont typeface="Arial" panose="020B0604020202020204" pitchFamily="34" charset="0"/>
              <a:buChar char="•"/>
            </a:pPr>
            <a:r>
              <a:rPr lang="en-GB" sz="1600" dirty="0"/>
              <a:t>BRP</a:t>
            </a:r>
          </a:p>
          <a:p>
            <a:pPr marL="285750" indent="-285750">
              <a:spcAft>
                <a:spcPts val="600"/>
              </a:spcAft>
              <a:buFont typeface="Arial" panose="020B0604020202020204" pitchFamily="34" charset="0"/>
              <a:buChar char="•"/>
            </a:pPr>
            <a:r>
              <a:rPr lang="en-GB" sz="1600" dirty="0"/>
              <a:t>Online status on GOV.UK (need “share code”)</a:t>
            </a:r>
          </a:p>
          <a:p>
            <a:pPr marL="285750" indent="-285750">
              <a:spcAft>
                <a:spcPts val="600"/>
              </a:spcAft>
              <a:buFont typeface="Arial" panose="020B0604020202020204" pitchFamily="34" charset="0"/>
              <a:buChar char="•"/>
            </a:pPr>
            <a:r>
              <a:rPr lang="en-GB" sz="1600" dirty="0"/>
              <a:t>See VWV “</a:t>
            </a:r>
            <a:r>
              <a:rPr lang="en-GB" sz="1600" dirty="0">
                <a:solidFill>
                  <a:srgbClr val="E31B23"/>
                </a:solidFill>
              </a:rPr>
              <a:t>Right to Study</a:t>
            </a:r>
            <a:r>
              <a:rPr lang="en-GB" sz="1600" dirty="0"/>
              <a:t>” policy</a:t>
            </a:r>
          </a:p>
          <a:p>
            <a:pPr marL="285750" indent="-285750">
              <a:spcAft>
                <a:spcPts val="600"/>
              </a:spcAft>
              <a:buFont typeface="Arial" panose="020B0604020202020204" pitchFamily="34" charset="0"/>
              <a:buChar char="•"/>
            </a:pPr>
            <a:endParaRPr lang="en-GB" sz="1600" dirty="0"/>
          </a:p>
          <a:p>
            <a:pPr marL="285750" indent="-285750">
              <a:spcAft>
                <a:spcPts val="600"/>
              </a:spcAft>
              <a:buFont typeface="Arial" panose="020B0604020202020204" pitchFamily="34" charset="0"/>
              <a:buChar char="•"/>
            </a:pPr>
            <a:r>
              <a:rPr lang="en-GB" sz="1600" b="1" dirty="0"/>
              <a:t>NO NEED FOR A CAS WHERE PUPIL HAS THEIR OWN VISA</a:t>
            </a:r>
          </a:p>
        </p:txBody>
      </p:sp>
      <p:pic>
        <p:nvPicPr>
          <p:cNvPr id="15" name="Content Placeholder 5" descr="Logo&#10;&#10;Description automatically generated">
            <a:extLst>
              <a:ext uri="{FF2B5EF4-FFF2-40B4-BE49-F238E27FC236}">
                <a16:creationId xmlns:a16="http://schemas.microsoft.com/office/drawing/2014/main" id="{414C6836-609C-4C93-8966-2B4F555B31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7434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299508-867A-4051-9337-10E43E6E1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C00BCE24-CD55-43FA-94F1-491E4A00E135}"/>
              </a:ext>
            </a:extLst>
          </p:cNvPr>
          <p:cNvSpPr txBox="1"/>
          <p:nvPr/>
        </p:nvSpPr>
        <p:spPr>
          <a:xfrm>
            <a:off x="5220171" y="482171"/>
            <a:ext cx="4446494" cy="523220"/>
          </a:xfrm>
          <a:prstGeom prst="rect">
            <a:avLst/>
          </a:prstGeom>
          <a:noFill/>
        </p:spPr>
        <p:txBody>
          <a:bodyPr wrap="square" rtlCol="0">
            <a:spAutoFit/>
          </a:bodyPr>
          <a:lstStyle/>
          <a:p>
            <a:r>
              <a:rPr lang="en-GB" sz="2800" dirty="0">
                <a:solidFill>
                  <a:srgbClr val="E31B23"/>
                </a:solidFill>
                <a:latin typeface="+mj-lt"/>
              </a:rPr>
              <a:t>Hong Kong BN(O) Route</a:t>
            </a:r>
          </a:p>
        </p:txBody>
      </p:sp>
      <p:sp>
        <p:nvSpPr>
          <p:cNvPr id="6" name="TextBox 5">
            <a:extLst>
              <a:ext uri="{FF2B5EF4-FFF2-40B4-BE49-F238E27FC236}">
                <a16:creationId xmlns:a16="http://schemas.microsoft.com/office/drawing/2014/main" id="{AF7FDDDE-AA5B-4D3C-9AB6-3DEE7FEDF147}"/>
              </a:ext>
            </a:extLst>
          </p:cNvPr>
          <p:cNvSpPr txBox="1"/>
          <p:nvPr/>
        </p:nvSpPr>
        <p:spPr>
          <a:xfrm>
            <a:off x="5220171" y="1202251"/>
            <a:ext cx="3600400"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a:t>British National (Overseas) citizens</a:t>
            </a:r>
          </a:p>
          <a:p>
            <a:pPr marL="285750" indent="-285750">
              <a:buFont typeface="Arial" panose="020B0604020202020204" pitchFamily="34" charset="0"/>
              <a:buChar char="•"/>
            </a:pPr>
            <a:r>
              <a:rPr lang="en-GB" sz="1600" dirty="0"/>
              <a:t>Family members including:</a:t>
            </a:r>
          </a:p>
          <a:p>
            <a:pPr marL="742950" lvl="1" indent="-285750">
              <a:buFont typeface="Arial" panose="020B0604020202020204" pitchFamily="34" charset="0"/>
              <a:buChar char="•"/>
            </a:pPr>
            <a:r>
              <a:rPr lang="en-GB" sz="1600" dirty="0"/>
              <a:t>Adult children born after 1 Jul 1997 plus spouse if they live with BN(O) citizen</a:t>
            </a:r>
          </a:p>
          <a:p>
            <a:pPr marL="742950" lvl="1" indent="-285750">
              <a:buFont typeface="Arial" panose="020B0604020202020204" pitchFamily="34" charset="0"/>
              <a:buChar char="•"/>
            </a:pPr>
            <a:r>
              <a:rPr lang="en-GB" sz="1600" dirty="0"/>
              <a:t>Other dependent family members who live with BN(O) citizen</a:t>
            </a:r>
          </a:p>
        </p:txBody>
      </p:sp>
      <p:pic>
        <p:nvPicPr>
          <p:cNvPr id="9" name="Content Placeholder 5" descr="Logo&#10;&#10;Description automatically generated">
            <a:extLst>
              <a:ext uri="{FF2B5EF4-FFF2-40B4-BE49-F238E27FC236}">
                <a16:creationId xmlns:a16="http://schemas.microsoft.com/office/drawing/2014/main" id="{AE72329B-FCCE-4CC0-89F0-27B13515779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524328" y="4515966"/>
            <a:ext cx="1152128" cy="275080"/>
          </a:xfrm>
        </p:spPr>
      </p:pic>
      <p:pic>
        <p:nvPicPr>
          <p:cNvPr id="7" name="Picture 6">
            <a:extLst>
              <a:ext uri="{FF2B5EF4-FFF2-40B4-BE49-F238E27FC236}">
                <a16:creationId xmlns:a16="http://schemas.microsoft.com/office/drawing/2014/main" id="{6EE9B10C-4E5A-4E0B-BD51-E3FDAE7CB936}"/>
              </a:ext>
            </a:extLst>
          </p:cNvPr>
          <p:cNvPicPr>
            <a:picLocks noChangeAspect="1"/>
          </p:cNvPicPr>
          <p:nvPr/>
        </p:nvPicPr>
        <p:blipFill>
          <a:blip r:embed="rId4"/>
          <a:stretch>
            <a:fillRect/>
          </a:stretch>
        </p:blipFill>
        <p:spPr>
          <a:xfrm>
            <a:off x="3203848" y="1866363"/>
            <a:ext cx="2222482" cy="2649603"/>
          </a:xfrm>
          <a:prstGeom prst="rect">
            <a:avLst/>
          </a:prstGeom>
          <a:ln w="15875">
            <a:solidFill>
              <a:schemeClr val="tx1"/>
            </a:solidFill>
          </a:ln>
          <a:effectLst>
            <a:outerShdw blurRad="292100" dist="139700" dir="2700000" algn="tl" rotWithShape="0">
              <a:schemeClr val="tx1">
                <a:alpha val="65000"/>
              </a:schemeClr>
            </a:outerShdw>
          </a:effectLst>
        </p:spPr>
      </p:pic>
      <p:sp>
        <p:nvSpPr>
          <p:cNvPr id="8" name="TextBox 7">
            <a:extLst>
              <a:ext uri="{FF2B5EF4-FFF2-40B4-BE49-F238E27FC236}">
                <a16:creationId xmlns:a16="http://schemas.microsoft.com/office/drawing/2014/main" id="{3C1AD885-243C-4BB1-9D7A-D65C22806E0D}"/>
              </a:ext>
            </a:extLst>
          </p:cNvPr>
          <p:cNvSpPr txBox="1"/>
          <p:nvPr/>
        </p:nvSpPr>
        <p:spPr>
          <a:xfrm>
            <a:off x="3122937" y="4557175"/>
            <a:ext cx="1377055" cy="261610"/>
          </a:xfrm>
          <a:prstGeom prst="rect">
            <a:avLst/>
          </a:prstGeom>
          <a:noFill/>
        </p:spPr>
        <p:txBody>
          <a:bodyPr wrap="square" rtlCol="0">
            <a:spAutoFit/>
          </a:bodyPr>
          <a:lstStyle/>
          <a:p>
            <a:r>
              <a:rPr lang="en-GB" sz="1100" dirty="0">
                <a:solidFill>
                  <a:schemeClr val="tx1">
                    <a:lumMod val="75000"/>
                    <a:lumOff val="25000"/>
                  </a:schemeClr>
                </a:solidFill>
                <a:latin typeface="+mn-lt"/>
              </a:rPr>
              <a:t>Source: BBC News</a:t>
            </a:r>
          </a:p>
        </p:txBody>
      </p:sp>
    </p:spTree>
    <p:extLst>
      <p:ext uri="{BB962C8B-B14F-4D97-AF65-F5344CB8AC3E}">
        <p14:creationId xmlns:p14="http://schemas.microsoft.com/office/powerpoint/2010/main" val="228557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73D41E-86A8-4FDF-9D7D-B614E19D2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8" y="214313"/>
            <a:ext cx="9144000" cy="5143500"/>
          </a:xfrm>
          <a:prstGeom prst="rect">
            <a:avLst/>
          </a:prstGeom>
        </p:spPr>
      </p:pic>
      <p:sp>
        <p:nvSpPr>
          <p:cNvPr id="5" name="TextBox 4">
            <a:extLst>
              <a:ext uri="{FF2B5EF4-FFF2-40B4-BE49-F238E27FC236}">
                <a16:creationId xmlns:a16="http://schemas.microsoft.com/office/drawing/2014/main" id="{12E223D2-FF50-409F-AEB0-3305E802F629}"/>
              </a:ext>
            </a:extLst>
          </p:cNvPr>
          <p:cNvSpPr txBox="1"/>
          <p:nvPr/>
        </p:nvSpPr>
        <p:spPr>
          <a:xfrm>
            <a:off x="395536" y="267494"/>
            <a:ext cx="7560840" cy="523220"/>
          </a:xfrm>
          <a:prstGeom prst="rect">
            <a:avLst/>
          </a:prstGeom>
          <a:noFill/>
        </p:spPr>
        <p:txBody>
          <a:bodyPr wrap="square" rtlCol="0">
            <a:spAutoFit/>
          </a:bodyPr>
          <a:lstStyle/>
          <a:p>
            <a:pPr algn="l"/>
            <a:r>
              <a:rPr lang="en-GB" sz="2800" dirty="0">
                <a:solidFill>
                  <a:srgbClr val="E31B23"/>
                </a:solidFill>
                <a:latin typeface="+mj-lt"/>
              </a:rPr>
              <a:t>Ukraine Family Scheme and concessions</a:t>
            </a:r>
          </a:p>
        </p:txBody>
      </p:sp>
      <p:sp>
        <p:nvSpPr>
          <p:cNvPr id="6" name="TextBox 5">
            <a:extLst>
              <a:ext uri="{FF2B5EF4-FFF2-40B4-BE49-F238E27FC236}">
                <a16:creationId xmlns:a16="http://schemas.microsoft.com/office/drawing/2014/main" id="{8F750D6C-DB96-44A5-8A93-AB0D0546E9A6}"/>
              </a:ext>
            </a:extLst>
          </p:cNvPr>
          <p:cNvSpPr txBox="1"/>
          <p:nvPr/>
        </p:nvSpPr>
        <p:spPr>
          <a:xfrm>
            <a:off x="395536" y="987574"/>
            <a:ext cx="7560840" cy="3046988"/>
          </a:xfrm>
          <a:prstGeom prst="rect">
            <a:avLst/>
          </a:prstGeom>
          <a:noFill/>
        </p:spPr>
        <p:txBody>
          <a:bodyPr wrap="square" rtlCol="0">
            <a:spAutoFit/>
          </a:bodyPr>
          <a:lstStyle/>
          <a:p>
            <a:pPr algn="l"/>
            <a:r>
              <a:rPr lang="en-GB" sz="1600" b="1" dirty="0">
                <a:latin typeface="+mn-lt"/>
              </a:rPr>
              <a:t>Ukraine Family Scheme</a:t>
            </a:r>
          </a:p>
          <a:p>
            <a:pPr marL="285750" indent="-285750" algn="l">
              <a:buFont typeface="Arial" panose="020B0604020202020204" pitchFamily="34" charset="0"/>
              <a:buChar char="•"/>
            </a:pPr>
            <a:r>
              <a:rPr lang="en-GB" sz="1600" dirty="0">
                <a:latin typeface="+mn-lt"/>
              </a:rPr>
              <a:t>Joining or accompanying UK-based family members (British, ILR, EUSS or refugee)</a:t>
            </a:r>
          </a:p>
          <a:p>
            <a:pPr marL="285750" indent="-285750" algn="l">
              <a:buFont typeface="Arial" panose="020B0604020202020204" pitchFamily="34" charset="0"/>
              <a:buChar char="•"/>
            </a:pPr>
            <a:r>
              <a:rPr lang="en-GB" sz="1600" dirty="0">
                <a:latin typeface="+mn-lt"/>
              </a:rPr>
              <a:t>Immediate family members, extended family members and immediate family of extended family members</a:t>
            </a:r>
          </a:p>
          <a:p>
            <a:pPr marL="285750" indent="-285750" algn="l">
              <a:buFont typeface="Arial" panose="020B0604020202020204" pitchFamily="34" charset="0"/>
              <a:buChar char="•"/>
            </a:pPr>
            <a:r>
              <a:rPr lang="en-GB" sz="1600" dirty="0">
                <a:latin typeface="+mn-lt"/>
              </a:rPr>
              <a:t>Free of charge – but requires an application and biometric enrolment</a:t>
            </a:r>
          </a:p>
          <a:p>
            <a:pPr marL="285750" indent="-285750" algn="l">
              <a:buFont typeface="Arial" panose="020B0604020202020204" pitchFamily="34" charset="0"/>
              <a:buChar char="•"/>
            </a:pPr>
            <a:r>
              <a:rPr lang="en-GB" sz="1600" dirty="0">
                <a:latin typeface="+mn-lt"/>
              </a:rPr>
              <a:t>Three-year visa – work, study, claiming public funds all permitted</a:t>
            </a:r>
          </a:p>
          <a:p>
            <a:pPr marL="285750" indent="-285750" algn="l">
              <a:buFont typeface="Arial" panose="020B0604020202020204" pitchFamily="34" charset="0"/>
              <a:buChar char="•"/>
            </a:pPr>
            <a:endParaRPr lang="en-GB" sz="800" dirty="0">
              <a:latin typeface="+mn-lt"/>
            </a:endParaRPr>
          </a:p>
          <a:p>
            <a:pPr algn="l"/>
            <a:r>
              <a:rPr lang="en-GB" sz="1600" b="1" dirty="0">
                <a:latin typeface="+mn-lt"/>
              </a:rPr>
              <a:t>Homes for Ukraine Scheme </a:t>
            </a:r>
            <a:r>
              <a:rPr lang="en-GB" sz="1600" dirty="0">
                <a:latin typeface="+mn-lt"/>
              </a:rPr>
              <a:t>– as above but sponsored by members of the public</a:t>
            </a:r>
          </a:p>
          <a:p>
            <a:pPr marL="285750" indent="-285750" algn="l">
              <a:buFont typeface="Arial" panose="020B0604020202020204" pitchFamily="34" charset="0"/>
              <a:buChar char="•"/>
            </a:pPr>
            <a:endParaRPr lang="en-GB" sz="800" dirty="0">
              <a:latin typeface="+mn-lt"/>
            </a:endParaRPr>
          </a:p>
          <a:p>
            <a:pPr algn="l"/>
            <a:r>
              <a:rPr lang="en-GB" sz="1600" b="1" dirty="0">
                <a:latin typeface="+mn-lt"/>
              </a:rPr>
              <a:t>Ukraine Extension Scheme</a:t>
            </a:r>
          </a:p>
          <a:p>
            <a:pPr marL="285750" indent="-285750" algn="l">
              <a:buFont typeface="Arial" panose="020B0604020202020204" pitchFamily="34" charset="0"/>
              <a:buChar char="•"/>
            </a:pPr>
            <a:r>
              <a:rPr lang="en-GB" sz="1600" dirty="0">
                <a:latin typeface="+mn-lt"/>
              </a:rPr>
              <a:t>As above, for Ukrainians in the UK with permission on or before </a:t>
            </a:r>
            <a:br>
              <a:rPr lang="en-GB" sz="1600" dirty="0">
                <a:latin typeface="+mn-lt"/>
              </a:rPr>
            </a:br>
            <a:r>
              <a:rPr lang="en-GB" sz="1600" dirty="0">
                <a:latin typeface="+mn-lt"/>
              </a:rPr>
              <a:t>18 Mar 2022 or permission that expired after 1 Jan 2022</a:t>
            </a:r>
          </a:p>
          <a:p>
            <a:pPr marL="285750" indent="-285750" algn="l">
              <a:buFont typeface="Arial" panose="020B0604020202020204" pitchFamily="34" charset="0"/>
              <a:buChar char="•"/>
            </a:pPr>
            <a:r>
              <a:rPr lang="en-GB" sz="1600" b="1" dirty="0">
                <a:latin typeface="+mn-lt"/>
              </a:rPr>
              <a:t>Also </a:t>
            </a:r>
            <a:r>
              <a:rPr lang="en-GB" sz="1600" dirty="0">
                <a:latin typeface="+mn-lt"/>
              </a:rPr>
              <a:t>can switch into other categories </a:t>
            </a:r>
            <a:r>
              <a:rPr lang="en-GB" sz="1600" i="1" dirty="0">
                <a:latin typeface="+mn-lt"/>
              </a:rPr>
              <a:t>if they qualify</a:t>
            </a:r>
            <a:endParaRPr lang="en-GB" sz="1600" dirty="0">
              <a:latin typeface="+mn-lt"/>
            </a:endParaRPr>
          </a:p>
        </p:txBody>
      </p:sp>
      <p:pic>
        <p:nvPicPr>
          <p:cNvPr id="7" name="Content Placeholder 5" descr="Logo&#10;&#10;Description automatically generated">
            <a:extLst>
              <a:ext uri="{FF2B5EF4-FFF2-40B4-BE49-F238E27FC236}">
                <a16:creationId xmlns:a16="http://schemas.microsoft.com/office/drawing/2014/main" id="{59FB8B9F-4A0C-42E1-8AB7-6C96C973645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95062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33B1BC-2D45-4BF0-ABF9-797681775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A9A7CBE1-A965-486F-8C45-97F03697AEFF}"/>
              </a:ext>
            </a:extLst>
          </p:cNvPr>
          <p:cNvSpPr txBox="1"/>
          <p:nvPr/>
        </p:nvSpPr>
        <p:spPr>
          <a:xfrm>
            <a:off x="395536" y="699542"/>
            <a:ext cx="4446494" cy="523220"/>
          </a:xfrm>
          <a:prstGeom prst="rect">
            <a:avLst/>
          </a:prstGeom>
          <a:noFill/>
        </p:spPr>
        <p:txBody>
          <a:bodyPr wrap="square" rtlCol="0">
            <a:spAutoFit/>
          </a:bodyPr>
          <a:lstStyle/>
          <a:p>
            <a:r>
              <a:rPr lang="en-GB" sz="2800" dirty="0">
                <a:solidFill>
                  <a:srgbClr val="E31B23"/>
                </a:solidFill>
                <a:latin typeface="+mj-lt"/>
              </a:rPr>
              <a:t>Study by visitors</a:t>
            </a:r>
          </a:p>
        </p:txBody>
      </p:sp>
      <p:sp>
        <p:nvSpPr>
          <p:cNvPr id="6" name="TextBox 5">
            <a:extLst>
              <a:ext uri="{FF2B5EF4-FFF2-40B4-BE49-F238E27FC236}">
                <a16:creationId xmlns:a16="http://schemas.microsoft.com/office/drawing/2014/main" id="{59528C7E-255B-4D57-8FAB-F9F289045D06}"/>
              </a:ext>
            </a:extLst>
          </p:cNvPr>
          <p:cNvSpPr txBox="1"/>
          <p:nvPr/>
        </p:nvSpPr>
        <p:spPr>
          <a:xfrm>
            <a:off x="395536" y="1419622"/>
            <a:ext cx="5472608" cy="286232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Previously: visitors could study for up to 30 days only; study up to 6 months required permission to enter as short-term student</a:t>
            </a:r>
          </a:p>
          <a:p>
            <a:pPr marL="285750" indent="-285750">
              <a:spcAft>
                <a:spcPts val="600"/>
              </a:spcAft>
              <a:buFont typeface="Arial" panose="020B0604020202020204" pitchFamily="34" charset="0"/>
              <a:buChar char="•"/>
            </a:pPr>
            <a:r>
              <a:rPr lang="en-GB" sz="1600" dirty="0"/>
              <a:t>Since 1 December 2020:</a:t>
            </a:r>
          </a:p>
          <a:p>
            <a:pPr marL="742950" lvl="1" indent="-285750">
              <a:spcAft>
                <a:spcPts val="600"/>
              </a:spcAft>
              <a:buFont typeface="Courier New" panose="02070309020205020404" pitchFamily="49" charset="0"/>
              <a:buChar char="o"/>
            </a:pPr>
            <a:r>
              <a:rPr lang="en-GB" sz="1600" dirty="0"/>
              <a:t>short-term student for English language study up to 11 months </a:t>
            </a:r>
            <a:r>
              <a:rPr lang="en-GB" sz="1600" b="1" dirty="0"/>
              <a:t>only</a:t>
            </a:r>
          </a:p>
          <a:p>
            <a:pPr marL="742950" lvl="1" indent="-285750">
              <a:spcAft>
                <a:spcPts val="600"/>
              </a:spcAft>
              <a:buFont typeface="Courier New" panose="02070309020205020404" pitchFamily="49" charset="0"/>
              <a:buChar char="o"/>
            </a:pPr>
            <a:r>
              <a:rPr lang="en-GB" sz="1600" dirty="0"/>
              <a:t>Any visitor may study for up to six months at an “accredited institution”</a:t>
            </a:r>
          </a:p>
          <a:p>
            <a:pPr marL="285750" indent="-285750">
              <a:spcAft>
                <a:spcPts val="600"/>
              </a:spcAft>
              <a:buClr>
                <a:schemeClr val="tx1"/>
              </a:buClr>
              <a:buFont typeface="Arial" panose="020B0604020202020204" pitchFamily="34" charset="0"/>
              <a:buChar char="•"/>
            </a:pPr>
            <a:r>
              <a:rPr lang="en-GB" sz="1600" dirty="0"/>
              <a:t>Only to be used where the pupil is </a:t>
            </a:r>
            <a:r>
              <a:rPr lang="en-GB" sz="1600" dirty="0">
                <a:solidFill>
                  <a:srgbClr val="E31B23"/>
                </a:solidFill>
              </a:rPr>
              <a:t>genuinely</a:t>
            </a:r>
            <a:r>
              <a:rPr lang="en-GB" sz="1600" dirty="0"/>
              <a:t> enrolled on a </a:t>
            </a:r>
            <a:r>
              <a:rPr lang="en-GB" sz="1600" dirty="0">
                <a:solidFill>
                  <a:srgbClr val="E31B23"/>
                </a:solidFill>
              </a:rPr>
              <a:t>course of no more than 6 months</a:t>
            </a:r>
          </a:p>
        </p:txBody>
      </p:sp>
      <p:pic>
        <p:nvPicPr>
          <p:cNvPr id="7" name="Content Placeholder 5" descr="Logo&#10;&#10;Description automatically generated">
            <a:extLst>
              <a:ext uri="{FF2B5EF4-FFF2-40B4-BE49-F238E27FC236}">
                <a16:creationId xmlns:a16="http://schemas.microsoft.com/office/drawing/2014/main" id="{499E5B99-7159-49DE-A0B2-DB6D8501964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305163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0222C8A-7389-449F-8569-AA05E0E7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04ACCC8-8C24-483D-B667-A3ED76290A7F}"/>
              </a:ext>
            </a:extLst>
          </p:cNvPr>
          <p:cNvSpPr txBox="1"/>
          <p:nvPr/>
        </p:nvSpPr>
        <p:spPr>
          <a:xfrm>
            <a:off x="2348753" y="1400458"/>
            <a:ext cx="4446494" cy="523220"/>
          </a:xfrm>
          <a:prstGeom prst="rect">
            <a:avLst/>
          </a:prstGeom>
          <a:noFill/>
        </p:spPr>
        <p:txBody>
          <a:bodyPr wrap="square" rtlCol="0">
            <a:spAutoFit/>
          </a:bodyPr>
          <a:lstStyle/>
          <a:p>
            <a:pPr algn="ctr"/>
            <a:r>
              <a:rPr lang="en-GB" sz="2800" dirty="0">
                <a:solidFill>
                  <a:srgbClr val="E31B23"/>
                </a:solidFill>
                <a:latin typeface="+mj-lt"/>
              </a:rPr>
              <a:t>Surviving compliance visits</a:t>
            </a:r>
          </a:p>
        </p:txBody>
      </p:sp>
      <p:pic>
        <p:nvPicPr>
          <p:cNvPr id="7" name="Content Placeholder 5" descr="Logo&#10;&#10;Description automatically generated">
            <a:extLst>
              <a:ext uri="{FF2B5EF4-FFF2-40B4-BE49-F238E27FC236}">
                <a16:creationId xmlns:a16="http://schemas.microsoft.com/office/drawing/2014/main" id="{EEED3D38-17DB-43A0-96A5-54D3BCEB59F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41517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299508-867A-4051-9337-10E43E6E1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C00BCE24-CD55-43FA-94F1-491E4A00E135}"/>
              </a:ext>
            </a:extLst>
          </p:cNvPr>
          <p:cNvSpPr txBox="1"/>
          <p:nvPr/>
        </p:nvSpPr>
        <p:spPr>
          <a:xfrm>
            <a:off x="3491880" y="627534"/>
            <a:ext cx="4446494" cy="523220"/>
          </a:xfrm>
          <a:prstGeom prst="rect">
            <a:avLst/>
          </a:prstGeom>
          <a:noFill/>
        </p:spPr>
        <p:txBody>
          <a:bodyPr wrap="square" rtlCol="0">
            <a:spAutoFit/>
          </a:bodyPr>
          <a:lstStyle/>
          <a:p>
            <a:r>
              <a:rPr lang="en-GB" sz="2800" dirty="0">
                <a:solidFill>
                  <a:srgbClr val="E31B23"/>
                </a:solidFill>
                <a:latin typeface="+mj-lt"/>
              </a:rPr>
              <a:t>Plans to reduce immigration</a:t>
            </a:r>
          </a:p>
        </p:txBody>
      </p:sp>
      <p:sp>
        <p:nvSpPr>
          <p:cNvPr id="6" name="TextBox 5">
            <a:extLst>
              <a:ext uri="{FF2B5EF4-FFF2-40B4-BE49-F238E27FC236}">
                <a16:creationId xmlns:a16="http://schemas.microsoft.com/office/drawing/2014/main" id="{AF7FDDDE-AA5B-4D3C-9AB6-3DEE7FEDF147}"/>
              </a:ext>
            </a:extLst>
          </p:cNvPr>
          <p:cNvSpPr txBox="1"/>
          <p:nvPr/>
        </p:nvSpPr>
        <p:spPr>
          <a:xfrm>
            <a:off x="3491880" y="1347614"/>
            <a:ext cx="5256584" cy="3046988"/>
          </a:xfrm>
          <a:prstGeom prst="rect">
            <a:avLst/>
          </a:prstGeom>
          <a:noFill/>
        </p:spPr>
        <p:txBody>
          <a:bodyPr wrap="square" rtlCol="0">
            <a:spAutoFit/>
          </a:bodyPr>
          <a:lstStyle/>
          <a:p>
            <a:pPr marL="285750" indent="-285750">
              <a:buFont typeface="Arial" panose="020B0604020202020204" pitchFamily="34" charset="0"/>
              <a:buChar char="•"/>
            </a:pPr>
            <a:r>
              <a:rPr lang="en-GB" sz="1600" dirty="0"/>
              <a:t>May 2023 - ministerial announcement on reforms to Student route: </a:t>
            </a:r>
          </a:p>
          <a:p>
            <a:pPr marL="742950" lvl="1" indent="-285750">
              <a:buFont typeface="Courier New" panose="02070309020205020404" pitchFamily="49" charset="0"/>
              <a:buChar char="o"/>
            </a:pPr>
            <a:r>
              <a:rPr lang="en-GB" sz="1600" dirty="0"/>
              <a:t>Government reaffirms its commitment to the International Education Strategy, but…</a:t>
            </a:r>
          </a:p>
          <a:p>
            <a:pPr marL="742950" lvl="1" indent="-285750">
              <a:buFont typeface="Courier New" panose="02070309020205020404" pitchFamily="49" charset="0"/>
              <a:buChar char="o"/>
            </a:pPr>
            <a:r>
              <a:rPr lang="en-GB" sz="1600" dirty="0"/>
              <a:t>Series of measures reduce Student visas including restrictions on switching to work categories and ability to bring dependants</a:t>
            </a:r>
          </a:p>
          <a:p>
            <a:pPr marL="742950" lvl="1" indent="-285750">
              <a:buFont typeface="Courier New" panose="02070309020205020404" pitchFamily="49" charset="0"/>
              <a:buChar char="o"/>
            </a:pPr>
            <a:r>
              <a:rPr lang="en-GB" sz="1600" dirty="0"/>
              <a:t>Promise of a clampdown on “unscrupulous international student agents who may be supporting inappropriate applications”</a:t>
            </a:r>
          </a:p>
          <a:p>
            <a:pPr marL="742950" lvl="1" indent="-285750">
              <a:buFont typeface="Courier New" panose="02070309020205020404" pitchFamily="49" charset="0"/>
              <a:buChar char="o"/>
            </a:pPr>
            <a:r>
              <a:rPr lang="en-GB" sz="1600" dirty="0"/>
              <a:t>Review of maintenance for students and dependants</a:t>
            </a:r>
          </a:p>
        </p:txBody>
      </p:sp>
      <p:pic>
        <p:nvPicPr>
          <p:cNvPr id="9" name="Content Placeholder 5" descr="Logo&#10;&#10;Description automatically generated">
            <a:extLst>
              <a:ext uri="{FF2B5EF4-FFF2-40B4-BE49-F238E27FC236}">
                <a16:creationId xmlns:a16="http://schemas.microsoft.com/office/drawing/2014/main" id="{AE72329B-FCCE-4CC0-89F0-27B13515779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524328" y="4515966"/>
            <a:ext cx="1152128" cy="275080"/>
          </a:xfrm>
        </p:spPr>
      </p:pic>
      <p:pic>
        <p:nvPicPr>
          <p:cNvPr id="2" name="Picture 1">
            <a:extLst>
              <a:ext uri="{FF2B5EF4-FFF2-40B4-BE49-F238E27FC236}">
                <a16:creationId xmlns:a16="http://schemas.microsoft.com/office/drawing/2014/main" id="{FF0EFFA0-CD91-33D7-EB29-04FFE49D7CBD}"/>
              </a:ext>
            </a:extLst>
          </p:cNvPr>
          <p:cNvPicPr>
            <a:picLocks noChangeAspect="1"/>
          </p:cNvPicPr>
          <p:nvPr/>
        </p:nvPicPr>
        <p:blipFill>
          <a:blip r:embed="rId4"/>
          <a:stretch>
            <a:fillRect/>
          </a:stretch>
        </p:blipFill>
        <p:spPr>
          <a:xfrm>
            <a:off x="323528" y="1465208"/>
            <a:ext cx="3023269" cy="221308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942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DEC9EAA-376E-4363-9122-0EBF2CA50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0FDAB028-CD08-4C9F-A4AF-543066E726F3}"/>
              </a:ext>
            </a:extLst>
          </p:cNvPr>
          <p:cNvSpPr txBox="1"/>
          <p:nvPr/>
        </p:nvSpPr>
        <p:spPr>
          <a:xfrm>
            <a:off x="395536" y="699542"/>
            <a:ext cx="5040560" cy="523220"/>
          </a:xfrm>
          <a:prstGeom prst="rect">
            <a:avLst/>
          </a:prstGeom>
          <a:noFill/>
        </p:spPr>
        <p:txBody>
          <a:bodyPr wrap="square" rtlCol="0">
            <a:spAutoFit/>
          </a:bodyPr>
          <a:lstStyle/>
          <a:p>
            <a:r>
              <a:rPr lang="en-GB" sz="2800" dirty="0">
                <a:solidFill>
                  <a:srgbClr val="E31B23"/>
                </a:solidFill>
                <a:latin typeface="+mj-lt"/>
              </a:rPr>
              <a:t>Reasons why UKVI conduct visits </a:t>
            </a:r>
          </a:p>
        </p:txBody>
      </p:sp>
      <p:sp>
        <p:nvSpPr>
          <p:cNvPr id="6" name="TextBox 5">
            <a:extLst>
              <a:ext uri="{FF2B5EF4-FFF2-40B4-BE49-F238E27FC236}">
                <a16:creationId xmlns:a16="http://schemas.microsoft.com/office/drawing/2014/main" id="{48C21B42-B232-421B-A2C3-0F6825649834}"/>
              </a:ext>
            </a:extLst>
          </p:cNvPr>
          <p:cNvSpPr txBox="1"/>
          <p:nvPr/>
        </p:nvSpPr>
        <p:spPr>
          <a:xfrm>
            <a:off x="395536" y="1417588"/>
            <a:ext cx="6192688" cy="2862322"/>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GB" sz="1600" dirty="0"/>
              <a:t>On application for a new licence following a change in </a:t>
            </a:r>
            <a:br>
              <a:rPr lang="en-GB" sz="1600" dirty="0"/>
            </a:br>
            <a:r>
              <a:rPr lang="en-GB" sz="1600" dirty="0"/>
              <a:t>ownership; “intelligence”; random?</a:t>
            </a:r>
          </a:p>
          <a:p>
            <a:pPr marL="285750" indent="-285750">
              <a:spcAft>
                <a:spcPts val="300"/>
              </a:spcAft>
              <a:buFont typeface="Arial" panose="020B0604020202020204" pitchFamily="34" charset="0"/>
              <a:buChar char="•"/>
            </a:pPr>
            <a:r>
              <a:rPr lang="en-GB" sz="1600" dirty="0"/>
              <a:t>To check that:</a:t>
            </a:r>
          </a:p>
          <a:p>
            <a:pPr marL="742950" lvl="1" indent="-285750">
              <a:spcAft>
                <a:spcPts val="300"/>
              </a:spcAft>
              <a:buFont typeface="Courier New" panose="02070309020205020404" pitchFamily="49" charset="0"/>
              <a:buChar char="o"/>
            </a:pPr>
            <a:r>
              <a:rPr lang="en-GB" sz="1600" dirty="0"/>
              <a:t>the sponsor is meeting its sponsorship obligations:</a:t>
            </a:r>
          </a:p>
          <a:p>
            <a:pPr marL="1200150" lvl="2" indent="-285750">
              <a:spcAft>
                <a:spcPts val="300"/>
              </a:spcAft>
              <a:buFont typeface="Wingdings" panose="05000000000000000000" pitchFamily="2" charset="2"/>
              <a:buChar char="§"/>
            </a:pPr>
            <a:r>
              <a:rPr lang="en-GB" sz="1600" dirty="0"/>
              <a:t>do they have the </a:t>
            </a:r>
            <a:r>
              <a:rPr lang="en-GB" sz="1600" dirty="0">
                <a:solidFill>
                  <a:srgbClr val="FF0000"/>
                </a:solidFill>
              </a:rPr>
              <a:t>necessary systems </a:t>
            </a:r>
            <a:r>
              <a:rPr lang="en-GB" sz="1600" dirty="0"/>
              <a:t>etc. in place?</a:t>
            </a:r>
          </a:p>
          <a:p>
            <a:pPr marL="1200150" lvl="2" indent="-285750">
              <a:spcAft>
                <a:spcPts val="300"/>
              </a:spcAft>
              <a:buFont typeface="Wingdings" panose="05000000000000000000" pitchFamily="2" charset="2"/>
              <a:buChar char="§"/>
            </a:pPr>
            <a:r>
              <a:rPr lang="en-GB" sz="1600" dirty="0"/>
              <a:t>complying with </a:t>
            </a:r>
            <a:r>
              <a:rPr lang="en-GB" sz="1600" dirty="0">
                <a:solidFill>
                  <a:srgbClr val="E31B23"/>
                </a:solidFill>
              </a:rPr>
              <a:t>record keeping </a:t>
            </a:r>
            <a:r>
              <a:rPr lang="en-GB" sz="1600" dirty="0"/>
              <a:t>duties</a:t>
            </a:r>
          </a:p>
          <a:p>
            <a:pPr marL="1200150" lvl="2" indent="-285750">
              <a:spcAft>
                <a:spcPts val="300"/>
              </a:spcAft>
              <a:buFont typeface="Wingdings" panose="05000000000000000000" pitchFamily="2" charset="2"/>
              <a:buChar char="§"/>
            </a:pPr>
            <a:r>
              <a:rPr lang="en-GB" sz="1600" dirty="0"/>
              <a:t>have all relevant events been </a:t>
            </a:r>
            <a:r>
              <a:rPr lang="en-GB" sz="1600" dirty="0">
                <a:solidFill>
                  <a:srgbClr val="E31B23"/>
                </a:solidFill>
              </a:rPr>
              <a:t>reported</a:t>
            </a:r>
            <a:r>
              <a:rPr lang="en-GB" sz="1600" dirty="0"/>
              <a:t>?</a:t>
            </a:r>
          </a:p>
          <a:p>
            <a:pPr marL="742950" lvl="1" indent="-285750">
              <a:spcAft>
                <a:spcPts val="300"/>
              </a:spcAft>
              <a:buFont typeface="Courier New" panose="02070309020205020404" pitchFamily="49" charset="0"/>
              <a:buChar char="o"/>
            </a:pPr>
            <a:r>
              <a:rPr lang="en-GB" sz="1600" dirty="0"/>
              <a:t>there is no threat to </a:t>
            </a:r>
            <a:r>
              <a:rPr lang="en-GB" sz="1600" dirty="0">
                <a:solidFill>
                  <a:srgbClr val="E31B23"/>
                </a:solidFill>
              </a:rPr>
              <a:t>immigration control</a:t>
            </a:r>
            <a:r>
              <a:rPr lang="en-GB" sz="1600" dirty="0"/>
              <a:t>?</a:t>
            </a:r>
          </a:p>
          <a:p>
            <a:pPr marL="742950" lvl="1" indent="-285750">
              <a:spcAft>
                <a:spcPts val="300"/>
              </a:spcAft>
              <a:buFont typeface="Courier New" panose="02070309020205020404" pitchFamily="49" charset="0"/>
              <a:buChar char="o"/>
            </a:pPr>
            <a:r>
              <a:rPr lang="en-GB" sz="1600" dirty="0"/>
              <a:t>their </a:t>
            </a:r>
            <a:r>
              <a:rPr lang="en-GB" sz="1600" dirty="0">
                <a:solidFill>
                  <a:srgbClr val="E31B23"/>
                </a:solidFill>
              </a:rPr>
              <a:t>CAS requests </a:t>
            </a:r>
            <a:r>
              <a:rPr lang="en-GB" sz="1600" dirty="0"/>
              <a:t>are still justified?</a:t>
            </a:r>
          </a:p>
          <a:p>
            <a:pPr marL="285750" indent="-285750">
              <a:spcAft>
                <a:spcPts val="300"/>
              </a:spcAft>
              <a:buFont typeface="Arial" panose="020B0604020202020204" pitchFamily="34" charset="0"/>
              <a:buChar char="•"/>
            </a:pPr>
            <a:r>
              <a:rPr lang="en-GB" sz="1600" dirty="0"/>
              <a:t>Visits can be conducted with or without notice!</a:t>
            </a:r>
          </a:p>
        </p:txBody>
      </p:sp>
      <p:pic>
        <p:nvPicPr>
          <p:cNvPr id="7" name="Content Placeholder 5" descr="Logo&#10;&#10;Description automatically generated">
            <a:extLst>
              <a:ext uri="{FF2B5EF4-FFF2-40B4-BE49-F238E27FC236}">
                <a16:creationId xmlns:a16="http://schemas.microsoft.com/office/drawing/2014/main" id="{95CEDD0F-917F-4D26-AB03-BAC2E92D893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11615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7071B74-9B1F-498D-9D6D-3B6E0ED47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F70AD9C4-236E-4648-BCEE-C973EEA99058}"/>
              </a:ext>
            </a:extLst>
          </p:cNvPr>
          <p:cNvSpPr txBox="1"/>
          <p:nvPr/>
        </p:nvSpPr>
        <p:spPr>
          <a:xfrm>
            <a:off x="395536" y="448201"/>
            <a:ext cx="4446494" cy="523220"/>
          </a:xfrm>
          <a:prstGeom prst="rect">
            <a:avLst/>
          </a:prstGeom>
          <a:noFill/>
        </p:spPr>
        <p:txBody>
          <a:bodyPr wrap="square" rtlCol="0">
            <a:spAutoFit/>
          </a:bodyPr>
          <a:lstStyle/>
          <a:p>
            <a:r>
              <a:rPr lang="en-GB" sz="2800" dirty="0">
                <a:solidFill>
                  <a:srgbClr val="E31B23"/>
                </a:solidFill>
                <a:latin typeface="+mj-lt"/>
              </a:rPr>
              <a:t>What to expect</a:t>
            </a:r>
          </a:p>
        </p:txBody>
      </p:sp>
      <p:sp>
        <p:nvSpPr>
          <p:cNvPr id="6" name="TextBox 5">
            <a:extLst>
              <a:ext uri="{FF2B5EF4-FFF2-40B4-BE49-F238E27FC236}">
                <a16:creationId xmlns:a16="http://schemas.microsoft.com/office/drawing/2014/main" id="{56228AAC-5E1F-40A0-AB53-B993B97F9428}"/>
              </a:ext>
            </a:extLst>
          </p:cNvPr>
          <p:cNvSpPr txBox="1"/>
          <p:nvPr/>
        </p:nvSpPr>
        <p:spPr>
          <a:xfrm>
            <a:off x="395536" y="1166759"/>
            <a:ext cx="6912768" cy="341632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GB" sz="1600" dirty="0">
                <a:solidFill>
                  <a:srgbClr val="E31B23"/>
                </a:solidFill>
              </a:rPr>
              <a:t>Interviews </a:t>
            </a:r>
            <a:r>
              <a:rPr lang="en-GB" sz="1600" dirty="0"/>
              <a:t>with Key Personnel</a:t>
            </a:r>
          </a:p>
          <a:p>
            <a:pPr marL="285750" indent="-285750">
              <a:spcAft>
                <a:spcPts val="600"/>
              </a:spcAft>
              <a:buClr>
                <a:schemeClr val="tx1"/>
              </a:buClr>
              <a:buFont typeface="Arial" panose="020B0604020202020204" pitchFamily="34" charset="0"/>
              <a:buChar char="•"/>
            </a:pPr>
            <a:r>
              <a:rPr lang="en-GB" sz="1600" dirty="0"/>
              <a:t>UKVI will already have accessed your CAS data, reports and Student visa data so may already have suspicions of breaches…</a:t>
            </a:r>
          </a:p>
          <a:p>
            <a:pPr marL="285750" indent="-285750">
              <a:spcAft>
                <a:spcPts val="600"/>
              </a:spcAft>
              <a:buClr>
                <a:schemeClr val="tx1"/>
              </a:buClr>
              <a:buFont typeface="Arial" panose="020B0604020202020204" pitchFamily="34" charset="0"/>
              <a:buChar char="•"/>
            </a:pPr>
            <a:r>
              <a:rPr lang="en-GB" sz="1600" dirty="0"/>
              <a:t>During the visit they are likely to review:</a:t>
            </a:r>
          </a:p>
          <a:p>
            <a:pPr marL="742950" lvl="1" indent="-285750">
              <a:spcAft>
                <a:spcPts val="600"/>
              </a:spcAft>
              <a:buClr>
                <a:schemeClr val="tx1"/>
              </a:buClr>
              <a:buFont typeface="Courier New" panose="02070309020205020404" pitchFamily="49" charset="0"/>
              <a:buChar char="o"/>
            </a:pPr>
            <a:r>
              <a:rPr lang="en-GB" sz="1600" dirty="0"/>
              <a:t>Pupil </a:t>
            </a:r>
            <a:r>
              <a:rPr lang="en-GB" sz="1600" dirty="0">
                <a:solidFill>
                  <a:srgbClr val="E31B23"/>
                </a:solidFill>
              </a:rPr>
              <a:t>files</a:t>
            </a:r>
            <a:r>
              <a:rPr lang="en-GB" sz="1600" dirty="0"/>
              <a:t>/records (including documents from offer)</a:t>
            </a:r>
          </a:p>
          <a:p>
            <a:pPr marL="742950" lvl="1" indent="-285750">
              <a:spcAft>
                <a:spcPts val="600"/>
              </a:spcAft>
              <a:buClr>
                <a:schemeClr val="tx1"/>
              </a:buClr>
              <a:buFont typeface="Courier New" panose="02070309020205020404" pitchFamily="49" charset="0"/>
              <a:buChar char="o"/>
            </a:pPr>
            <a:r>
              <a:rPr lang="en-GB" sz="1600" dirty="0">
                <a:solidFill>
                  <a:srgbClr val="E31B23"/>
                </a:solidFill>
              </a:rPr>
              <a:t>SMS reports </a:t>
            </a:r>
            <a:r>
              <a:rPr lang="en-GB" sz="1600" dirty="0"/>
              <a:t>filed (or not filed)</a:t>
            </a:r>
          </a:p>
          <a:p>
            <a:pPr marL="742950" lvl="1" indent="-285750">
              <a:spcAft>
                <a:spcPts val="600"/>
              </a:spcAft>
              <a:buClr>
                <a:schemeClr val="tx1"/>
              </a:buClr>
              <a:buFont typeface="Courier New" panose="02070309020205020404" pitchFamily="49" charset="0"/>
              <a:buChar char="o"/>
            </a:pPr>
            <a:r>
              <a:rPr lang="en-GB" sz="1600" dirty="0">
                <a:solidFill>
                  <a:srgbClr val="E31B23"/>
                </a:solidFill>
              </a:rPr>
              <a:t>Attendance</a:t>
            </a:r>
            <a:r>
              <a:rPr lang="en-GB" sz="1600" dirty="0"/>
              <a:t> monitoring processes</a:t>
            </a:r>
          </a:p>
          <a:p>
            <a:pPr marL="742950" lvl="1" indent="-285750">
              <a:spcAft>
                <a:spcPts val="600"/>
              </a:spcAft>
              <a:buClr>
                <a:schemeClr val="tx1"/>
              </a:buClr>
              <a:buFont typeface="Courier New" panose="02070309020205020404" pitchFamily="49" charset="0"/>
              <a:buChar char="o"/>
            </a:pPr>
            <a:r>
              <a:rPr lang="en-GB" sz="1600" dirty="0"/>
              <a:t>Immigration status of </a:t>
            </a:r>
            <a:r>
              <a:rPr lang="en-GB" sz="1600" dirty="0">
                <a:solidFill>
                  <a:srgbClr val="E31B23"/>
                </a:solidFill>
              </a:rPr>
              <a:t>non-sponsored overseas </a:t>
            </a:r>
            <a:r>
              <a:rPr lang="en-GB" sz="1600" dirty="0"/>
              <a:t>pupils</a:t>
            </a:r>
          </a:p>
          <a:p>
            <a:pPr marL="742950" lvl="1" indent="-285750">
              <a:spcAft>
                <a:spcPts val="600"/>
              </a:spcAft>
              <a:buClr>
                <a:schemeClr val="tx1"/>
              </a:buClr>
              <a:buFont typeface="Courier New" panose="02070309020205020404" pitchFamily="49" charset="0"/>
              <a:buChar char="o"/>
            </a:pPr>
            <a:r>
              <a:rPr lang="en-GB" sz="1600" dirty="0"/>
              <a:t>Pupil </a:t>
            </a:r>
            <a:r>
              <a:rPr lang="en-GB" sz="1600" dirty="0">
                <a:solidFill>
                  <a:srgbClr val="E31B23"/>
                </a:solidFill>
              </a:rPr>
              <a:t>tracking and monitoring </a:t>
            </a:r>
            <a:r>
              <a:rPr lang="en-GB" sz="1600" dirty="0"/>
              <a:t>processes</a:t>
            </a:r>
          </a:p>
          <a:p>
            <a:pPr marL="742950" lvl="1" indent="-285750">
              <a:spcAft>
                <a:spcPts val="600"/>
              </a:spcAft>
              <a:buClr>
                <a:schemeClr val="tx1"/>
              </a:buClr>
              <a:buFont typeface="Courier New" panose="02070309020205020404" pitchFamily="49" charset="0"/>
              <a:buChar char="o"/>
            </a:pPr>
            <a:r>
              <a:rPr lang="en-GB" sz="1600" dirty="0"/>
              <a:t>Processes for conducting </a:t>
            </a:r>
            <a:r>
              <a:rPr lang="en-GB" sz="1600" dirty="0">
                <a:solidFill>
                  <a:srgbClr val="E31B23"/>
                </a:solidFill>
              </a:rPr>
              <a:t>right to work </a:t>
            </a:r>
            <a:br>
              <a:rPr lang="en-GB" sz="1600" dirty="0">
                <a:solidFill>
                  <a:srgbClr val="E31B23"/>
                </a:solidFill>
              </a:rPr>
            </a:br>
            <a:r>
              <a:rPr lang="en-GB" sz="1600" dirty="0">
                <a:solidFill>
                  <a:srgbClr val="E31B23"/>
                </a:solidFill>
              </a:rPr>
              <a:t>checks</a:t>
            </a:r>
            <a:r>
              <a:rPr lang="en-GB" sz="1600" dirty="0"/>
              <a:t>?</a:t>
            </a:r>
          </a:p>
        </p:txBody>
      </p:sp>
      <p:pic>
        <p:nvPicPr>
          <p:cNvPr id="7" name="Content Placeholder 5" descr="Logo&#10;&#10;Description automatically generated">
            <a:extLst>
              <a:ext uri="{FF2B5EF4-FFF2-40B4-BE49-F238E27FC236}">
                <a16:creationId xmlns:a16="http://schemas.microsoft.com/office/drawing/2014/main" id="{AB22AE7A-1C8D-4CFC-8ACC-10E02D7A60D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360169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D908C-9104-4DCC-96E7-56601C2EF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EF595D13-C06A-4FA9-BC9B-73B83845AA97}"/>
              </a:ext>
            </a:extLst>
          </p:cNvPr>
          <p:cNvSpPr txBox="1"/>
          <p:nvPr/>
        </p:nvSpPr>
        <p:spPr>
          <a:xfrm>
            <a:off x="3851920" y="533320"/>
            <a:ext cx="4446494" cy="523220"/>
          </a:xfrm>
          <a:prstGeom prst="rect">
            <a:avLst/>
          </a:prstGeom>
          <a:noFill/>
        </p:spPr>
        <p:txBody>
          <a:bodyPr wrap="square" rtlCol="0">
            <a:spAutoFit/>
          </a:bodyPr>
          <a:lstStyle/>
          <a:p>
            <a:r>
              <a:rPr lang="en-GB" sz="2800" dirty="0">
                <a:solidFill>
                  <a:srgbClr val="E31B23"/>
                </a:solidFill>
                <a:latin typeface="+mj-lt"/>
              </a:rPr>
              <a:t>Compliance visit outcomes</a:t>
            </a:r>
          </a:p>
        </p:txBody>
      </p:sp>
      <p:sp>
        <p:nvSpPr>
          <p:cNvPr id="9" name="TextBox 8">
            <a:extLst>
              <a:ext uri="{FF2B5EF4-FFF2-40B4-BE49-F238E27FC236}">
                <a16:creationId xmlns:a16="http://schemas.microsoft.com/office/drawing/2014/main" id="{5DF75ED7-82E1-4CF6-89F4-6003F3153B90}"/>
              </a:ext>
            </a:extLst>
          </p:cNvPr>
          <p:cNvSpPr txBox="1"/>
          <p:nvPr/>
        </p:nvSpPr>
        <p:spPr>
          <a:xfrm>
            <a:off x="3851920" y="1203598"/>
            <a:ext cx="4950550" cy="2693045"/>
          </a:xfrm>
          <a:prstGeom prst="rect">
            <a:avLst/>
          </a:prstGeom>
          <a:noFill/>
        </p:spPr>
        <p:txBody>
          <a:bodyPr wrap="square" rtlCol="0">
            <a:spAutoFit/>
          </a:bodyPr>
          <a:lstStyle/>
          <a:p>
            <a:pPr>
              <a:spcAft>
                <a:spcPts val="600"/>
              </a:spcAft>
            </a:pPr>
            <a:r>
              <a:rPr lang="en-GB" sz="1600" dirty="0"/>
              <a:t>Visit will lead to one of the following outcomes:</a:t>
            </a:r>
          </a:p>
          <a:p>
            <a:pPr marL="285750" indent="-285750">
              <a:spcAft>
                <a:spcPts val="600"/>
              </a:spcAft>
              <a:buFont typeface="Arial" panose="020B0604020202020204" pitchFamily="34" charset="0"/>
              <a:buChar char="•"/>
            </a:pPr>
            <a:r>
              <a:rPr lang="en-GB" sz="1600" dirty="0"/>
              <a:t>Status maintained</a:t>
            </a:r>
          </a:p>
          <a:p>
            <a:pPr marL="285750" indent="-285750">
              <a:spcAft>
                <a:spcPts val="600"/>
              </a:spcAft>
              <a:buFont typeface="Arial" panose="020B0604020202020204" pitchFamily="34" charset="0"/>
              <a:buChar char="•"/>
            </a:pPr>
            <a:r>
              <a:rPr lang="en-GB" sz="1600" dirty="0"/>
              <a:t>Allocation of CAS reduced to </a:t>
            </a:r>
            <a:r>
              <a:rPr lang="en-GB" sz="1600" dirty="0">
                <a:solidFill>
                  <a:srgbClr val="E31B23"/>
                </a:solidFill>
              </a:rPr>
              <a:t>zero</a:t>
            </a:r>
          </a:p>
          <a:p>
            <a:pPr marL="285750" indent="-285750">
              <a:spcAft>
                <a:spcPts val="600"/>
              </a:spcAft>
              <a:buFont typeface="Arial" panose="020B0604020202020204" pitchFamily="34" charset="0"/>
              <a:buChar char="•"/>
            </a:pPr>
            <a:r>
              <a:rPr lang="en-GB" sz="1600" dirty="0"/>
              <a:t>Issued with a time-limited </a:t>
            </a:r>
            <a:r>
              <a:rPr lang="en-GB" sz="1600" dirty="0">
                <a:solidFill>
                  <a:srgbClr val="E31B23"/>
                </a:solidFill>
              </a:rPr>
              <a:t>action plan </a:t>
            </a:r>
            <a:r>
              <a:rPr lang="en-GB" sz="1600" dirty="0"/>
              <a:t>(£1,476 fee)</a:t>
            </a:r>
          </a:p>
          <a:p>
            <a:pPr marL="285750" indent="-285750">
              <a:spcAft>
                <a:spcPts val="600"/>
              </a:spcAft>
              <a:buFont typeface="Arial" panose="020B0604020202020204" pitchFamily="34" charset="0"/>
              <a:buChar char="•"/>
            </a:pPr>
            <a:r>
              <a:rPr lang="en-GB" sz="1600" dirty="0"/>
              <a:t>Licence </a:t>
            </a:r>
            <a:r>
              <a:rPr lang="en-GB" sz="1600" dirty="0">
                <a:solidFill>
                  <a:srgbClr val="E31B23"/>
                </a:solidFill>
              </a:rPr>
              <a:t>suspended </a:t>
            </a:r>
            <a:r>
              <a:rPr lang="en-GB" sz="1600" dirty="0"/>
              <a:t>(notification of intention to revoke) – 20 working days to respond</a:t>
            </a:r>
          </a:p>
          <a:p>
            <a:pPr marL="285750" indent="-285750">
              <a:spcAft>
                <a:spcPts val="600"/>
              </a:spcAft>
              <a:buFont typeface="Arial" panose="020B0604020202020204" pitchFamily="34" charset="0"/>
              <a:buChar char="•"/>
            </a:pPr>
            <a:r>
              <a:rPr lang="en-GB" sz="1600" dirty="0"/>
              <a:t>Licence </a:t>
            </a:r>
            <a:r>
              <a:rPr lang="en-GB" sz="1600" dirty="0">
                <a:solidFill>
                  <a:srgbClr val="E31B23"/>
                </a:solidFill>
              </a:rPr>
              <a:t>revoked </a:t>
            </a:r>
            <a:r>
              <a:rPr lang="en-GB" sz="1600" dirty="0"/>
              <a:t>(across all categories) – existing sponsored pupils will have leave curtailed to 60 days (or “teach-out” permitted to end of year)</a:t>
            </a:r>
            <a:endParaRPr lang="en-GB" sz="1600" dirty="0">
              <a:solidFill>
                <a:srgbClr val="E31B23"/>
              </a:solidFill>
            </a:endParaRPr>
          </a:p>
        </p:txBody>
      </p:sp>
      <p:pic>
        <p:nvPicPr>
          <p:cNvPr id="10" name="Content Placeholder 5" descr="Logo&#10;&#10;Description automatically generated">
            <a:extLst>
              <a:ext uri="{FF2B5EF4-FFF2-40B4-BE49-F238E27FC236}">
                <a16:creationId xmlns:a16="http://schemas.microsoft.com/office/drawing/2014/main" id="{CB07B5A3-35B3-43DD-95A3-5CC4030DB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338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0222C8A-7389-449F-8569-AA05E0E7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04ACCC8-8C24-483D-B667-A3ED76290A7F}"/>
              </a:ext>
            </a:extLst>
          </p:cNvPr>
          <p:cNvSpPr txBox="1"/>
          <p:nvPr/>
        </p:nvSpPr>
        <p:spPr>
          <a:xfrm>
            <a:off x="2348753" y="1400458"/>
            <a:ext cx="4446494" cy="523220"/>
          </a:xfrm>
          <a:prstGeom prst="rect">
            <a:avLst/>
          </a:prstGeom>
          <a:noFill/>
        </p:spPr>
        <p:txBody>
          <a:bodyPr wrap="square" rtlCol="0">
            <a:spAutoFit/>
          </a:bodyPr>
          <a:lstStyle/>
          <a:p>
            <a:pPr algn="ctr"/>
            <a:r>
              <a:rPr lang="en-GB" sz="2800" dirty="0">
                <a:solidFill>
                  <a:srgbClr val="E31B23"/>
                </a:solidFill>
                <a:latin typeface="+mj-lt"/>
              </a:rPr>
              <a:t>Final thoughts…</a:t>
            </a:r>
          </a:p>
        </p:txBody>
      </p:sp>
      <p:pic>
        <p:nvPicPr>
          <p:cNvPr id="7" name="Content Placeholder 5" descr="Logo&#10;&#10;Description automatically generated">
            <a:extLst>
              <a:ext uri="{FF2B5EF4-FFF2-40B4-BE49-F238E27FC236}">
                <a16:creationId xmlns:a16="http://schemas.microsoft.com/office/drawing/2014/main" id="{EEED3D38-17DB-43A0-96A5-54D3BCEB59F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8968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D908C-9104-4DCC-96E7-56601C2EF67B}"/>
              </a:ext>
            </a:extLst>
          </p:cNvPr>
          <p:cNvPicPr>
            <a:picLocks noChangeAspect="1"/>
          </p:cNvPicPr>
          <p:nvPr/>
        </p:nvPicPr>
        <p:blipFill rotWithShape="1">
          <a:blip r:embed="rId2">
            <a:extLst>
              <a:ext uri="{28A0092B-C50C-407E-A947-70E740481C1C}">
                <a14:useLocalDpi xmlns:a14="http://schemas.microsoft.com/office/drawing/2010/main" val="0"/>
              </a:ext>
            </a:extLst>
          </a:blip>
          <a:srcRect l="2762" b="12201"/>
          <a:stretch/>
        </p:blipFill>
        <p:spPr>
          <a:xfrm>
            <a:off x="0" y="627534"/>
            <a:ext cx="8891464" cy="4515966"/>
          </a:xfrm>
          <a:prstGeom prst="rect">
            <a:avLst/>
          </a:prstGeom>
        </p:spPr>
      </p:pic>
      <p:sp>
        <p:nvSpPr>
          <p:cNvPr id="8" name="TextBox 7">
            <a:extLst>
              <a:ext uri="{FF2B5EF4-FFF2-40B4-BE49-F238E27FC236}">
                <a16:creationId xmlns:a16="http://schemas.microsoft.com/office/drawing/2014/main" id="{EF595D13-C06A-4FA9-BC9B-73B83845AA97}"/>
              </a:ext>
            </a:extLst>
          </p:cNvPr>
          <p:cNvSpPr txBox="1"/>
          <p:nvPr/>
        </p:nvSpPr>
        <p:spPr>
          <a:xfrm>
            <a:off x="2339752" y="533320"/>
            <a:ext cx="5958662" cy="523220"/>
          </a:xfrm>
          <a:prstGeom prst="rect">
            <a:avLst/>
          </a:prstGeom>
          <a:noFill/>
        </p:spPr>
        <p:txBody>
          <a:bodyPr wrap="square" rtlCol="0">
            <a:spAutoFit/>
          </a:bodyPr>
          <a:lstStyle/>
          <a:p>
            <a:r>
              <a:rPr lang="en-GB" sz="2800" dirty="0">
                <a:solidFill>
                  <a:srgbClr val="E31B23"/>
                </a:solidFill>
                <a:latin typeface="+mj-lt"/>
              </a:rPr>
              <a:t>Watch out for breaches in other routes</a:t>
            </a:r>
          </a:p>
        </p:txBody>
      </p:sp>
      <p:sp>
        <p:nvSpPr>
          <p:cNvPr id="9" name="TextBox 8">
            <a:extLst>
              <a:ext uri="{FF2B5EF4-FFF2-40B4-BE49-F238E27FC236}">
                <a16:creationId xmlns:a16="http://schemas.microsoft.com/office/drawing/2014/main" id="{5DF75ED7-82E1-4CF6-89F4-6003F3153B90}"/>
              </a:ext>
            </a:extLst>
          </p:cNvPr>
          <p:cNvSpPr txBox="1"/>
          <p:nvPr/>
        </p:nvSpPr>
        <p:spPr>
          <a:xfrm>
            <a:off x="2339752" y="1103821"/>
            <a:ext cx="6462718" cy="3093154"/>
          </a:xfrm>
          <a:prstGeom prst="rect">
            <a:avLst/>
          </a:prstGeom>
          <a:noFill/>
        </p:spPr>
        <p:txBody>
          <a:bodyPr wrap="square" rtlCol="0">
            <a:spAutoFit/>
          </a:bodyPr>
          <a:lstStyle/>
          <a:p>
            <a:pPr>
              <a:spcAft>
                <a:spcPts val="600"/>
              </a:spcAft>
            </a:pPr>
            <a:r>
              <a:rPr lang="en-GB" sz="1600" b="1" dirty="0"/>
              <a:t>Charity Worker route – eg Gap year Students</a:t>
            </a:r>
          </a:p>
          <a:p>
            <a:pPr marL="285750" indent="-285750">
              <a:spcAft>
                <a:spcPts val="600"/>
              </a:spcAft>
              <a:buClr>
                <a:schemeClr val="tx1"/>
              </a:buClr>
              <a:buFont typeface="Arial" panose="020B0604020202020204" pitchFamily="34" charset="0"/>
              <a:buChar char="•"/>
            </a:pPr>
            <a:r>
              <a:rPr lang="en-GB" sz="1600" dirty="0">
                <a:solidFill>
                  <a:srgbClr val="E31B23"/>
                </a:solidFill>
              </a:rPr>
              <a:t>Must not be filling a permanent role </a:t>
            </a:r>
            <a:r>
              <a:rPr lang="en-GB" sz="1600" dirty="0"/>
              <a:t>(includes taking a role that will need to be filled by someone else once the migrant workers has left)</a:t>
            </a:r>
          </a:p>
          <a:p>
            <a:pPr marL="285750" indent="-285750">
              <a:spcAft>
                <a:spcPts val="600"/>
              </a:spcAft>
              <a:buClr>
                <a:schemeClr val="tx1"/>
              </a:buClr>
              <a:buFont typeface="Arial" panose="020B0604020202020204" pitchFamily="34" charset="0"/>
              <a:buChar char="•"/>
            </a:pPr>
            <a:r>
              <a:rPr lang="en-GB" sz="1600" dirty="0">
                <a:solidFill>
                  <a:srgbClr val="E31B23"/>
                </a:solidFill>
              </a:rPr>
              <a:t>Voluntary fieldwork </a:t>
            </a:r>
            <a:r>
              <a:rPr lang="en-GB" sz="1600" dirty="0"/>
              <a:t>related to the purpose of the charity</a:t>
            </a:r>
          </a:p>
          <a:p>
            <a:pPr marL="285750" indent="-285750">
              <a:spcAft>
                <a:spcPts val="600"/>
              </a:spcAft>
              <a:buClr>
                <a:schemeClr val="tx1"/>
              </a:buClr>
              <a:buFont typeface="Arial" panose="020B0604020202020204" pitchFamily="34" charset="0"/>
              <a:buChar char="•"/>
            </a:pPr>
            <a:r>
              <a:rPr lang="en-GB" sz="1600" dirty="0"/>
              <a:t>Expenses must comply with </a:t>
            </a:r>
            <a:r>
              <a:rPr lang="en-GB" sz="1600" dirty="0">
                <a:solidFill>
                  <a:srgbClr val="FF0000"/>
                </a:solidFill>
              </a:rPr>
              <a:t>NMW Act</a:t>
            </a:r>
          </a:p>
          <a:p>
            <a:pPr>
              <a:spcAft>
                <a:spcPts val="600"/>
              </a:spcAft>
              <a:buClr>
                <a:schemeClr val="tx1"/>
              </a:buClr>
            </a:pPr>
            <a:r>
              <a:rPr lang="en-GB" sz="1600" b="1" dirty="0"/>
              <a:t>Skilled Workers</a:t>
            </a:r>
          </a:p>
          <a:p>
            <a:pPr marL="285750" indent="-285750">
              <a:spcAft>
                <a:spcPts val="600"/>
              </a:spcAft>
              <a:buClr>
                <a:schemeClr val="tx1"/>
              </a:buClr>
              <a:buFont typeface="Arial" panose="020B0604020202020204" pitchFamily="34" charset="0"/>
              <a:buChar char="•"/>
            </a:pPr>
            <a:r>
              <a:rPr lang="en-GB" sz="1600" dirty="0"/>
              <a:t>Sponsored prior to 1 Dec 2020 using a non-compliant </a:t>
            </a:r>
            <a:r>
              <a:rPr lang="en-GB" sz="1600" dirty="0">
                <a:solidFill>
                  <a:srgbClr val="E31B23"/>
                </a:solidFill>
              </a:rPr>
              <a:t>Resident Labour Market Test</a:t>
            </a:r>
          </a:p>
          <a:p>
            <a:pPr marL="285750" indent="-285750">
              <a:spcAft>
                <a:spcPts val="600"/>
              </a:spcAft>
              <a:buClr>
                <a:schemeClr val="tx1"/>
              </a:buClr>
              <a:buFont typeface="Arial" panose="020B0604020202020204" pitchFamily="34" charset="0"/>
              <a:buChar char="•"/>
            </a:pPr>
            <a:r>
              <a:rPr lang="en-GB" sz="1600" dirty="0"/>
              <a:t>Not doing the job they have been sponsored to do</a:t>
            </a:r>
          </a:p>
          <a:p>
            <a:pPr marL="285750" indent="-285750">
              <a:spcAft>
                <a:spcPts val="600"/>
              </a:spcAft>
              <a:buClr>
                <a:schemeClr val="tx1"/>
              </a:buClr>
              <a:buFont typeface="Arial" panose="020B0604020202020204" pitchFamily="34" charset="0"/>
              <a:buChar char="•"/>
            </a:pPr>
            <a:r>
              <a:rPr lang="en-GB" sz="1600" dirty="0">
                <a:solidFill>
                  <a:srgbClr val="E31B23"/>
                </a:solidFill>
              </a:rPr>
              <a:t>Right to work checks </a:t>
            </a:r>
            <a:r>
              <a:rPr lang="en-GB" sz="1600" dirty="0"/>
              <a:t>not conducted properly</a:t>
            </a:r>
          </a:p>
        </p:txBody>
      </p:sp>
      <p:pic>
        <p:nvPicPr>
          <p:cNvPr id="10" name="Content Placeholder 5" descr="Logo&#10;&#10;Description automatically generated">
            <a:extLst>
              <a:ext uri="{FF2B5EF4-FFF2-40B4-BE49-F238E27FC236}">
                <a16:creationId xmlns:a16="http://schemas.microsoft.com/office/drawing/2014/main" id="{CB07B5A3-35B3-43DD-95A3-5CC4030DB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2320" y="4515966"/>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96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everage, glass&#10;&#10;Description automatically generated">
            <a:extLst>
              <a:ext uri="{FF2B5EF4-FFF2-40B4-BE49-F238E27FC236}">
                <a16:creationId xmlns:a16="http://schemas.microsoft.com/office/drawing/2014/main" id="{BF3526F0-E2CD-44E4-A07D-F5457A73F881}"/>
              </a:ext>
            </a:extLst>
          </p:cNvPr>
          <p:cNvPicPr>
            <a:picLocks noChangeAspect="1"/>
          </p:cNvPicPr>
          <p:nvPr/>
        </p:nvPicPr>
        <p:blipFill rotWithShape="1">
          <a:blip r:embed="rId2">
            <a:extLst>
              <a:ext uri="{28A0092B-C50C-407E-A947-70E740481C1C}">
                <a14:useLocalDpi xmlns:a14="http://schemas.microsoft.com/office/drawing/2010/main" val="0"/>
              </a:ext>
            </a:extLst>
          </a:blip>
          <a:srcRect r="16149"/>
          <a:stretch/>
        </p:blipFill>
        <p:spPr>
          <a:xfrm>
            <a:off x="1476672" y="0"/>
            <a:ext cx="7667328" cy="5143500"/>
          </a:xfrm>
          <a:prstGeom prst="rect">
            <a:avLst/>
          </a:prstGeom>
        </p:spPr>
      </p:pic>
      <p:sp>
        <p:nvSpPr>
          <p:cNvPr id="5" name="TextBox 4">
            <a:extLst>
              <a:ext uri="{FF2B5EF4-FFF2-40B4-BE49-F238E27FC236}">
                <a16:creationId xmlns:a16="http://schemas.microsoft.com/office/drawing/2014/main" id="{4E5ED8A3-1A54-473D-8F7B-05854CB544B5}"/>
              </a:ext>
            </a:extLst>
          </p:cNvPr>
          <p:cNvSpPr txBox="1"/>
          <p:nvPr/>
        </p:nvSpPr>
        <p:spPr>
          <a:xfrm>
            <a:off x="395536" y="483518"/>
            <a:ext cx="4446494" cy="523220"/>
          </a:xfrm>
          <a:prstGeom prst="rect">
            <a:avLst/>
          </a:prstGeom>
          <a:noFill/>
        </p:spPr>
        <p:txBody>
          <a:bodyPr wrap="square" rtlCol="0">
            <a:spAutoFit/>
          </a:bodyPr>
          <a:lstStyle/>
          <a:p>
            <a:r>
              <a:rPr lang="en-GB" sz="2800" dirty="0">
                <a:solidFill>
                  <a:srgbClr val="E31B23"/>
                </a:solidFill>
                <a:latin typeface="+mj-lt"/>
              </a:rPr>
              <a:t>Checklist of common failings </a:t>
            </a:r>
          </a:p>
        </p:txBody>
      </p:sp>
      <p:sp>
        <p:nvSpPr>
          <p:cNvPr id="6" name="TextBox 5">
            <a:extLst>
              <a:ext uri="{FF2B5EF4-FFF2-40B4-BE49-F238E27FC236}">
                <a16:creationId xmlns:a16="http://schemas.microsoft.com/office/drawing/2014/main" id="{00B7402E-2789-4149-A037-B9B32DBB4265}"/>
              </a:ext>
            </a:extLst>
          </p:cNvPr>
          <p:cNvSpPr txBox="1"/>
          <p:nvPr/>
        </p:nvSpPr>
        <p:spPr>
          <a:xfrm>
            <a:off x="395536" y="1203598"/>
            <a:ext cx="6984776" cy="3262432"/>
          </a:xfrm>
          <a:prstGeom prst="rect">
            <a:avLst/>
          </a:prstGeom>
          <a:noFill/>
        </p:spPr>
        <p:txBody>
          <a:bodyPr wrap="square" rtlCol="0">
            <a:spAutoFit/>
          </a:bodyPr>
          <a:lstStyle/>
          <a:p>
            <a:pPr marL="342900" indent="-342900">
              <a:spcAft>
                <a:spcPts val="400"/>
              </a:spcAft>
              <a:buClr>
                <a:schemeClr val="tx1"/>
              </a:buClr>
              <a:buFont typeface="+mj-lt"/>
              <a:buAutoNum type="arabicPeriod"/>
            </a:pPr>
            <a:r>
              <a:rPr lang="en-GB" sz="1600" dirty="0"/>
              <a:t>Inadequate </a:t>
            </a:r>
            <a:r>
              <a:rPr lang="en-GB" sz="1600" dirty="0">
                <a:solidFill>
                  <a:srgbClr val="E31B23"/>
                </a:solidFill>
              </a:rPr>
              <a:t>checks</a:t>
            </a:r>
            <a:r>
              <a:rPr lang="en-GB" sz="1600" dirty="0"/>
              <a:t>/monitoring of visas held by non-sponsored </a:t>
            </a:r>
            <a:r>
              <a:rPr lang="en-GB" sz="1600" dirty="0">
                <a:solidFill>
                  <a:srgbClr val="E31B23"/>
                </a:solidFill>
              </a:rPr>
              <a:t>overseas pupils </a:t>
            </a:r>
          </a:p>
          <a:p>
            <a:pPr marL="342900" indent="-342900">
              <a:spcAft>
                <a:spcPts val="400"/>
              </a:spcAft>
              <a:buClr>
                <a:schemeClr val="tx1"/>
              </a:buClr>
              <a:buFont typeface="+mj-lt"/>
              <a:buAutoNum type="arabicPeriod"/>
            </a:pPr>
            <a:r>
              <a:rPr lang="en-GB" sz="1600" dirty="0"/>
              <a:t>CASs assigned covering </a:t>
            </a:r>
            <a:r>
              <a:rPr lang="en-GB" sz="1600" dirty="0">
                <a:solidFill>
                  <a:srgbClr val="E31B23"/>
                </a:solidFill>
              </a:rPr>
              <a:t>2 courses</a:t>
            </a:r>
          </a:p>
          <a:p>
            <a:pPr marL="342900" indent="-342900">
              <a:spcAft>
                <a:spcPts val="400"/>
              </a:spcAft>
              <a:buClr>
                <a:schemeClr val="tx1"/>
              </a:buClr>
              <a:buFont typeface="+mj-lt"/>
              <a:buAutoNum type="arabicPeriod"/>
            </a:pPr>
            <a:r>
              <a:rPr lang="en-GB" sz="1600" dirty="0"/>
              <a:t>Concerns about </a:t>
            </a:r>
            <a:r>
              <a:rPr lang="en-GB" sz="1600" dirty="0">
                <a:solidFill>
                  <a:srgbClr val="E31B23"/>
                </a:solidFill>
              </a:rPr>
              <a:t>care </a:t>
            </a:r>
            <a:r>
              <a:rPr lang="en-GB" sz="1600" dirty="0"/>
              <a:t>(and travel/reception) </a:t>
            </a:r>
            <a:r>
              <a:rPr lang="en-GB" sz="1600" dirty="0">
                <a:solidFill>
                  <a:srgbClr val="E31B23"/>
                </a:solidFill>
              </a:rPr>
              <a:t>arrangements</a:t>
            </a:r>
          </a:p>
          <a:p>
            <a:pPr marL="342900" indent="-342900">
              <a:spcAft>
                <a:spcPts val="400"/>
              </a:spcAft>
              <a:buClr>
                <a:schemeClr val="tx1"/>
              </a:buClr>
              <a:buFont typeface="+mj-lt"/>
              <a:buAutoNum type="arabicPeriod"/>
            </a:pPr>
            <a:r>
              <a:rPr lang="en-GB" sz="1600" dirty="0"/>
              <a:t>Failure to obtain </a:t>
            </a:r>
            <a:r>
              <a:rPr lang="en-GB" sz="1600" dirty="0">
                <a:solidFill>
                  <a:srgbClr val="E31B23"/>
                </a:solidFill>
              </a:rPr>
              <a:t>parental consent letters</a:t>
            </a:r>
          </a:p>
          <a:p>
            <a:pPr marL="342900" indent="-342900">
              <a:spcAft>
                <a:spcPts val="400"/>
              </a:spcAft>
              <a:buClr>
                <a:schemeClr val="tx1"/>
              </a:buClr>
              <a:buFont typeface="+mj-lt"/>
              <a:buAutoNum type="arabicPeriod"/>
            </a:pPr>
            <a:r>
              <a:rPr lang="en-GB" sz="1600" dirty="0">
                <a:solidFill>
                  <a:srgbClr val="E31B23"/>
                </a:solidFill>
              </a:rPr>
              <a:t>Not reporting </a:t>
            </a:r>
            <a:r>
              <a:rPr lang="en-GB" sz="1600" dirty="0"/>
              <a:t>pupils who left before course ended</a:t>
            </a:r>
          </a:p>
          <a:p>
            <a:pPr marL="342900" indent="-342900">
              <a:spcAft>
                <a:spcPts val="400"/>
              </a:spcAft>
              <a:buClr>
                <a:schemeClr val="tx1"/>
              </a:buClr>
              <a:buFont typeface="+mj-lt"/>
              <a:buAutoNum type="arabicPeriod"/>
            </a:pPr>
            <a:r>
              <a:rPr lang="en-GB" sz="1600" dirty="0"/>
              <a:t>Failure to report </a:t>
            </a:r>
            <a:r>
              <a:rPr lang="en-GB" sz="1600" dirty="0">
                <a:solidFill>
                  <a:srgbClr val="E31B23"/>
                </a:solidFill>
              </a:rPr>
              <a:t>non-enrolments </a:t>
            </a:r>
            <a:r>
              <a:rPr lang="en-GB" sz="1600" dirty="0"/>
              <a:t>due to visa refusals </a:t>
            </a:r>
          </a:p>
          <a:p>
            <a:pPr marL="342900" indent="-342900">
              <a:spcAft>
                <a:spcPts val="400"/>
              </a:spcAft>
              <a:buClr>
                <a:schemeClr val="tx1"/>
              </a:buClr>
              <a:buFont typeface="+mj-lt"/>
              <a:buAutoNum type="arabicPeriod"/>
            </a:pPr>
            <a:r>
              <a:rPr lang="en-GB" sz="1600" dirty="0"/>
              <a:t>Pupil transferring from another school and starting studies before CAS assigned or permission to stay application submitted</a:t>
            </a:r>
          </a:p>
          <a:p>
            <a:pPr marL="342900" indent="-342900">
              <a:spcAft>
                <a:spcPts val="400"/>
              </a:spcAft>
              <a:buClr>
                <a:schemeClr val="tx1"/>
              </a:buClr>
              <a:buFont typeface="+mj-lt"/>
              <a:buAutoNum type="arabicPeriod"/>
            </a:pPr>
            <a:r>
              <a:rPr lang="en-GB" sz="1600" dirty="0"/>
              <a:t>SMS users </a:t>
            </a:r>
            <a:r>
              <a:rPr lang="en-GB" sz="1600" dirty="0">
                <a:solidFill>
                  <a:srgbClr val="E31B23"/>
                </a:solidFill>
              </a:rPr>
              <a:t>sharing passwords</a:t>
            </a:r>
          </a:p>
          <a:p>
            <a:pPr marL="342900" indent="-342900">
              <a:spcAft>
                <a:spcPts val="400"/>
              </a:spcAft>
              <a:buClr>
                <a:schemeClr val="tx1"/>
              </a:buClr>
              <a:buFont typeface="+mj-lt"/>
              <a:buAutoNum type="arabicPeriod"/>
            </a:pPr>
            <a:r>
              <a:rPr lang="en-GB" sz="1600" dirty="0"/>
              <a:t>Failures in </a:t>
            </a:r>
            <a:r>
              <a:rPr lang="en-GB" sz="1600" dirty="0">
                <a:solidFill>
                  <a:srgbClr val="E31B23"/>
                </a:solidFill>
              </a:rPr>
              <a:t>other Routes/Categories</a:t>
            </a:r>
          </a:p>
          <a:p>
            <a:pPr marL="342900" indent="-342900">
              <a:spcAft>
                <a:spcPts val="400"/>
              </a:spcAft>
              <a:buClr>
                <a:schemeClr val="tx1"/>
              </a:buClr>
              <a:buFont typeface="+mj-lt"/>
              <a:buAutoNum type="arabicPeriod"/>
            </a:pPr>
            <a:r>
              <a:rPr lang="en-GB" sz="1600" dirty="0"/>
              <a:t>Failure to report </a:t>
            </a:r>
            <a:r>
              <a:rPr lang="en-GB" sz="1600" dirty="0">
                <a:solidFill>
                  <a:srgbClr val="E31B23"/>
                </a:solidFill>
              </a:rPr>
              <a:t>agents</a:t>
            </a:r>
            <a:r>
              <a:rPr lang="en-GB" sz="1600" dirty="0"/>
              <a:t> to UKVI</a:t>
            </a:r>
          </a:p>
        </p:txBody>
      </p:sp>
      <p:pic>
        <p:nvPicPr>
          <p:cNvPr id="7" name="Content Placeholder 5" descr="Logo&#10;&#10;Description automatically generated">
            <a:extLst>
              <a:ext uri="{FF2B5EF4-FFF2-40B4-BE49-F238E27FC236}">
                <a16:creationId xmlns:a16="http://schemas.microsoft.com/office/drawing/2014/main" id="{705D6C03-A817-4F9A-BE3C-D568ED63EC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216144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everage, glass&#10;&#10;Description automatically generated">
            <a:extLst>
              <a:ext uri="{FF2B5EF4-FFF2-40B4-BE49-F238E27FC236}">
                <a16:creationId xmlns:a16="http://schemas.microsoft.com/office/drawing/2014/main" id="{BF3526F0-E2CD-44E4-A07D-F5457A73F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E5ED8A3-1A54-473D-8F7B-05854CB544B5}"/>
              </a:ext>
            </a:extLst>
          </p:cNvPr>
          <p:cNvSpPr txBox="1"/>
          <p:nvPr/>
        </p:nvSpPr>
        <p:spPr>
          <a:xfrm>
            <a:off x="395536" y="555526"/>
            <a:ext cx="4446494" cy="523220"/>
          </a:xfrm>
          <a:prstGeom prst="rect">
            <a:avLst/>
          </a:prstGeom>
          <a:noFill/>
        </p:spPr>
        <p:txBody>
          <a:bodyPr wrap="square" rtlCol="0">
            <a:spAutoFit/>
          </a:bodyPr>
          <a:lstStyle/>
          <a:p>
            <a:r>
              <a:rPr lang="en-GB" sz="2800" dirty="0">
                <a:solidFill>
                  <a:srgbClr val="E31B23"/>
                </a:solidFill>
                <a:latin typeface="+mj-lt"/>
              </a:rPr>
              <a:t>Final tips</a:t>
            </a:r>
          </a:p>
        </p:txBody>
      </p:sp>
      <p:sp>
        <p:nvSpPr>
          <p:cNvPr id="6" name="TextBox 5">
            <a:extLst>
              <a:ext uri="{FF2B5EF4-FFF2-40B4-BE49-F238E27FC236}">
                <a16:creationId xmlns:a16="http://schemas.microsoft.com/office/drawing/2014/main" id="{00B7402E-2789-4149-A037-B9B32DBB4265}"/>
              </a:ext>
            </a:extLst>
          </p:cNvPr>
          <p:cNvSpPr txBox="1"/>
          <p:nvPr/>
        </p:nvSpPr>
        <p:spPr>
          <a:xfrm>
            <a:off x="395536" y="1275606"/>
            <a:ext cx="6048672" cy="318548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1600" dirty="0"/>
              <a:t>Don’t reinvent the wheel – unless you have to!</a:t>
            </a:r>
          </a:p>
          <a:p>
            <a:pPr marL="342900" indent="-342900">
              <a:spcAft>
                <a:spcPts val="600"/>
              </a:spcAft>
              <a:buFont typeface="Arial" panose="020B0604020202020204" pitchFamily="34" charset="0"/>
              <a:buChar char="•"/>
            </a:pPr>
            <a:r>
              <a:rPr lang="en-GB" sz="1600" dirty="0"/>
              <a:t>Think through the ‘pupil journey’: how you will obtain the required documents and comply with your record keeping and reporting duties at each stage?</a:t>
            </a:r>
          </a:p>
          <a:p>
            <a:pPr marL="342900" indent="-342900">
              <a:spcAft>
                <a:spcPts val="600"/>
              </a:spcAft>
              <a:buFont typeface="Arial" panose="020B0604020202020204" pitchFamily="34" charset="0"/>
              <a:buChar char="•"/>
            </a:pPr>
            <a:r>
              <a:rPr lang="en-GB" sz="1600" dirty="0"/>
              <a:t>UKVI expect all Key Personnel to understand their responsibilities and the systems/processes the school has in place to meet its obligations</a:t>
            </a:r>
          </a:p>
          <a:p>
            <a:pPr marL="342900" indent="-342900">
              <a:spcAft>
                <a:spcPts val="600"/>
              </a:spcAft>
              <a:buFont typeface="Arial" panose="020B0604020202020204" pitchFamily="34" charset="0"/>
              <a:buChar char="•"/>
            </a:pPr>
            <a:r>
              <a:rPr lang="en-GB" sz="1600" dirty="0"/>
              <a:t>AO, if not Level 1 user, should have a basic understanding of systems and processes</a:t>
            </a:r>
          </a:p>
          <a:p>
            <a:pPr marL="342900" indent="-342900">
              <a:spcAft>
                <a:spcPts val="600"/>
              </a:spcAft>
              <a:buFont typeface="Arial" panose="020B0604020202020204" pitchFamily="34" charset="0"/>
              <a:buChar char="•"/>
            </a:pPr>
            <a:r>
              <a:rPr lang="en-GB" sz="1600" dirty="0"/>
              <a:t>Review processes regularly – self audit</a:t>
            </a:r>
          </a:p>
          <a:p>
            <a:pPr marL="342900" indent="-342900">
              <a:spcAft>
                <a:spcPts val="600"/>
              </a:spcAft>
              <a:buFont typeface="Arial" panose="020B0604020202020204" pitchFamily="34" charset="0"/>
              <a:buChar char="•"/>
            </a:pPr>
            <a:r>
              <a:rPr lang="en-GB" sz="1600" dirty="0"/>
              <a:t>Don’t do it alone!</a:t>
            </a:r>
          </a:p>
        </p:txBody>
      </p:sp>
      <p:pic>
        <p:nvPicPr>
          <p:cNvPr id="7" name="Content Placeholder 5" descr="Logo&#10;&#10;Description automatically generated">
            <a:extLst>
              <a:ext uri="{FF2B5EF4-FFF2-40B4-BE49-F238E27FC236}">
                <a16:creationId xmlns:a16="http://schemas.microsoft.com/office/drawing/2014/main" id="{705D6C03-A817-4F9A-BE3C-D568ED63EC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311972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6E684BA0-7E9B-426D-B7AC-A188E4BAE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id="{6AA9DF63-2F1B-4494-938B-0DEF7E63DDF0}"/>
              </a:ext>
            </a:extLst>
          </p:cNvPr>
          <p:cNvSpPr txBox="1"/>
          <p:nvPr/>
        </p:nvSpPr>
        <p:spPr>
          <a:xfrm>
            <a:off x="1205626" y="1923678"/>
            <a:ext cx="6732748" cy="707886"/>
          </a:xfrm>
          <a:prstGeom prst="rect">
            <a:avLst/>
          </a:prstGeom>
          <a:noFill/>
        </p:spPr>
        <p:txBody>
          <a:bodyPr wrap="square" rtlCol="0">
            <a:spAutoFit/>
          </a:bodyPr>
          <a:lstStyle/>
          <a:p>
            <a:pPr algn="ctr"/>
            <a:r>
              <a:rPr lang="en-GB" sz="4000" dirty="0">
                <a:solidFill>
                  <a:srgbClr val="E31B23"/>
                </a:solidFill>
                <a:latin typeface="+mj-lt"/>
              </a:rPr>
              <a:t>Get in touch</a:t>
            </a:r>
          </a:p>
        </p:txBody>
      </p:sp>
      <p:pic>
        <p:nvPicPr>
          <p:cNvPr id="14" name="Picture 13">
            <a:extLst>
              <a:ext uri="{FF2B5EF4-FFF2-40B4-BE49-F238E27FC236}">
                <a16:creationId xmlns:a16="http://schemas.microsoft.com/office/drawing/2014/main" id="{694DA205-CF3A-4D8A-8596-33A2208A4D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5536" y="4528575"/>
            <a:ext cx="419439" cy="419439"/>
          </a:xfrm>
          <a:prstGeom prst="rect">
            <a:avLst/>
          </a:prstGeom>
        </p:spPr>
      </p:pic>
      <p:sp>
        <p:nvSpPr>
          <p:cNvPr id="15" name="TextBox 14">
            <a:extLst>
              <a:ext uri="{FF2B5EF4-FFF2-40B4-BE49-F238E27FC236}">
                <a16:creationId xmlns:a16="http://schemas.microsoft.com/office/drawing/2014/main" id="{8B063FD5-04EB-4FA3-A447-657D067FE731}"/>
              </a:ext>
            </a:extLst>
          </p:cNvPr>
          <p:cNvSpPr txBox="1"/>
          <p:nvPr/>
        </p:nvSpPr>
        <p:spPr>
          <a:xfrm>
            <a:off x="787591" y="4594372"/>
            <a:ext cx="4032448" cy="261610"/>
          </a:xfrm>
          <a:prstGeom prst="rect">
            <a:avLst/>
          </a:prstGeom>
          <a:noFill/>
        </p:spPr>
        <p:txBody>
          <a:bodyPr wrap="square" rtlCol="0">
            <a:spAutoFit/>
          </a:bodyPr>
          <a:lstStyle/>
          <a:p>
            <a:r>
              <a:rPr lang="en-GB" sz="1050" dirty="0"/>
              <a:t>@</a:t>
            </a:r>
            <a:r>
              <a:rPr lang="en-GB" sz="1050" dirty="0" err="1"/>
              <a:t>VWVPlus</a:t>
            </a:r>
            <a:endParaRPr lang="en-GB" sz="1050" dirty="0"/>
          </a:p>
        </p:txBody>
      </p:sp>
      <p:pic>
        <p:nvPicPr>
          <p:cNvPr id="12" name="Content Placeholder 5" descr="Logo&#10;&#10;Description automatically generated">
            <a:extLst>
              <a:ext uri="{FF2B5EF4-FFF2-40B4-BE49-F238E27FC236}">
                <a16:creationId xmlns:a16="http://schemas.microsoft.com/office/drawing/2014/main" id="{319AD674-7FF6-428E-8C9C-BA1E1BDEFE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596336" y="4605411"/>
            <a:ext cx="1152128" cy="27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 name="Picture 2" descr="A person in a suit and tie&#10;&#10;Description automatically generated with low confidence">
            <a:extLst>
              <a:ext uri="{FF2B5EF4-FFF2-40B4-BE49-F238E27FC236}">
                <a16:creationId xmlns:a16="http://schemas.microsoft.com/office/drawing/2014/main" id="{62BA9A79-8235-4480-8196-78330DCCD3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15"/>
          <a:stretch/>
        </p:blipFill>
        <p:spPr>
          <a:xfrm>
            <a:off x="607162" y="2769887"/>
            <a:ext cx="1900362" cy="1579762"/>
          </a:xfrm>
          <a:prstGeom prst="rect">
            <a:avLst/>
          </a:prstGeom>
        </p:spPr>
      </p:pic>
      <p:sp>
        <p:nvSpPr>
          <p:cNvPr id="11" name="TextBox 10">
            <a:extLst>
              <a:ext uri="{FF2B5EF4-FFF2-40B4-BE49-F238E27FC236}">
                <a16:creationId xmlns:a16="http://schemas.microsoft.com/office/drawing/2014/main" id="{85C0DF27-AD05-4215-B32F-921A42CACEE7}"/>
              </a:ext>
            </a:extLst>
          </p:cNvPr>
          <p:cNvSpPr txBox="1"/>
          <p:nvPr/>
        </p:nvSpPr>
        <p:spPr>
          <a:xfrm>
            <a:off x="2267744" y="2892407"/>
            <a:ext cx="2228912" cy="1323439"/>
          </a:xfrm>
          <a:prstGeom prst="rect">
            <a:avLst/>
          </a:prstGeom>
          <a:noFill/>
        </p:spPr>
        <p:txBody>
          <a:bodyPr wrap="square" rtlCol="0">
            <a:spAutoFit/>
          </a:bodyPr>
          <a:lstStyle/>
          <a:p>
            <a:pPr algn="ctr"/>
            <a:r>
              <a:rPr lang="en-GB" sz="1600" b="1" dirty="0">
                <a:solidFill>
                  <a:srgbClr val="E31B23"/>
                </a:solidFill>
              </a:rPr>
              <a:t>Tom Brett Young</a:t>
            </a:r>
          </a:p>
          <a:p>
            <a:pPr algn="ctr"/>
            <a:r>
              <a:rPr lang="en-GB" sz="1600" dirty="0"/>
              <a:t>Partner</a:t>
            </a:r>
          </a:p>
          <a:p>
            <a:pPr algn="ctr"/>
            <a:endParaRPr lang="en-GB" sz="1600" dirty="0">
              <a:solidFill>
                <a:srgbClr val="E31B23"/>
              </a:solidFill>
            </a:endParaRPr>
          </a:p>
          <a:p>
            <a:pPr algn="ctr"/>
            <a:r>
              <a:rPr lang="en-GB" sz="1600" dirty="0"/>
              <a:t>07393 148 352</a:t>
            </a:r>
          </a:p>
          <a:p>
            <a:pPr algn="ctr"/>
            <a:r>
              <a:rPr lang="en-GB" sz="1600" b="1" dirty="0"/>
              <a:t>tbrettyoung@vwv.co.uk</a:t>
            </a:r>
          </a:p>
        </p:txBody>
      </p:sp>
      <p:cxnSp>
        <p:nvCxnSpPr>
          <p:cNvPr id="7" name="Straight Connector 6">
            <a:extLst>
              <a:ext uri="{FF2B5EF4-FFF2-40B4-BE49-F238E27FC236}">
                <a16:creationId xmlns:a16="http://schemas.microsoft.com/office/drawing/2014/main" id="{92703D44-59A9-425C-9FFF-EC2737C04CF5}"/>
              </a:ext>
            </a:extLst>
          </p:cNvPr>
          <p:cNvCxnSpPr>
            <a:cxnSpLocks/>
          </p:cNvCxnSpPr>
          <p:nvPr/>
        </p:nvCxnSpPr>
        <p:spPr bwMode="auto">
          <a:xfrm>
            <a:off x="446224" y="4354169"/>
            <a:ext cx="8302240" cy="0"/>
          </a:xfrm>
          <a:prstGeom prst="line">
            <a:avLst/>
          </a:prstGeom>
          <a:solidFill>
            <a:srgbClr val="00CC99"/>
          </a:solidFill>
          <a:ln w="15875" cap="flat" cmpd="sng" algn="ctr">
            <a:solidFill>
              <a:srgbClr val="E31B23"/>
            </a:solidFill>
            <a:prstDash val="solid"/>
            <a:round/>
            <a:headEnd type="none" w="med" len="med"/>
            <a:tailEnd type="none" w="med" len="med"/>
          </a:ln>
          <a:effectLst/>
        </p:spPr>
      </p:cxnSp>
    </p:spTree>
    <p:extLst>
      <p:ext uri="{BB962C8B-B14F-4D97-AF65-F5344CB8AC3E}">
        <p14:creationId xmlns:p14="http://schemas.microsoft.com/office/powerpoint/2010/main" val="315504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299508-867A-4051-9337-10E43E6E1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C00BCE24-CD55-43FA-94F1-491E4A00E135}"/>
              </a:ext>
            </a:extLst>
          </p:cNvPr>
          <p:cNvSpPr txBox="1"/>
          <p:nvPr/>
        </p:nvSpPr>
        <p:spPr>
          <a:xfrm>
            <a:off x="3491880" y="627534"/>
            <a:ext cx="4446494" cy="523220"/>
          </a:xfrm>
          <a:prstGeom prst="rect">
            <a:avLst/>
          </a:prstGeom>
          <a:noFill/>
        </p:spPr>
        <p:txBody>
          <a:bodyPr wrap="square" rtlCol="0">
            <a:spAutoFit/>
          </a:bodyPr>
          <a:lstStyle/>
          <a:p>
            <a:r>
              <a:rPr lang="en-GB" sz="2800" dirty="0">
                <a:solidFill>
                  <a:srgbClr val="E31B23"/>
                </a:solidFill>
                <a:latin typeface="+mj-lt"/>
              </a:rPr>
              <a:t>Plans to reduce immigration</a:t>
            </a:r>
          </a:p>
        </p:txBody>
      </p:sp>
      <p:sp>
        <p:nvSpPr>
          <p:cNvPr id="6" name="TextBox 5">
            <a:extLst>
              <a:ext uri="{FF2B5EF4-FFF2-40B4-BE49-F238E27FC236}">
                <a16:creationId xmlns:a16="http://schemas.microsoft.com/office/drawing/2014/main" id="{AF7FDDDE-AA5B-4D3C-9AB6-3DEE7FEDF147}"/>
              </a:ext>
            </a:extLst>
          </p:cNvPr>
          <p:cNvSpPr txBox="1"/>
          <p:nvPr/>
        </p:nvSpPr>
        <p:spPr>
          <a:xfrm>
            <a:off x="4716016" y="1347614"/>
            <a:ext cx="4032448"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t>December 2023 – “five-point plan” to reduce migration: </a:t>
            </a:r>
          </a:p>
          <a:p>
            <a:pPr marL="742950" lvl="1" indent="-285750">
              <a:buFont typeface="Courier New" panose="02070309020205020404" pitchFamily="49" charset="0"/>
              <a:buChar char="o"/>
            </a:pPr>
            <a:r>
              <a:rPr lang="en-GB" sz="1600" dirty="0"/>
              <a:t>Measures primarily focus on work routes</a:t>
            </a:r>
          </a:p>
          <a:p>
            <a:pPr marL="742950" lvl="1" indent="-285750">
              <a:buFont typeface="Courier New" panose="02070309020205020404" pitchFamily="49" charset="0"/>
              <a:buChar char="o"/>
            </a:pPr>
            <a:r>
              <a:rPr lang="en-GB" sz="1600" dirty="0"/>
              <a:t>Plan to increase “minimum income requirement” for </a:t>
            </a:r>
            <a:r>
              <a:rPr lang="en-GB" sz="1600" dirty="0">
                <a:solidFill>
                  <a:srgbClr val="E31B23"/>
                </a:solidFill>
              </a:rPr>
              <a:t>family visas</a:t>
            </a:r>
          </a:p>
          <a:p>
            <a:pPr marL="742950" lvl="1" indent="-285750">
              <a:buFont typeface="Courier New" panose="02070309020205020404" pitchFamily="49" charset="0"/>
              <a:buChar char="o"/>
            </a:pPr>
            <a:r>
              <a:rPr lang="en-GB" sz="1600" dirty="0"/>
              <a:t>Migration Advisory Committee also asked to </a:t>
            </a:r>
            <a:br>
              <a:rPr lang="en-GB" sz="1600" dirty="0"/>
            </a:br>
            <a:r>
              <a:rPr lang="en-GB" sz="1600" dirty="0"/>
              <a:t>review the </a:t>
            </a:r>
            <a:r>
              <a:rPr lang="en-GB" sz="1600" dirty="0">
                <a:solidFill>
                  <a:srgbClr val="E31B23"/>
                </a:solidFill>
              </a:rPr>
              <a:t>Graduate</a:t>
            </a:r>
            <a:r>
              <a:rPr lang="en-GB" sz="1600" dirty="0"/>
              <a:t> visa</a:t>
            </a:r>
          </a:p>
        </p:txBody>
      </p:sp>
      <p:pic>
        <p:nvPicPr>
          <p:cNvPr id="9" name="Content Placeholder 5" descr="Logo&#10;&#10;Description automatically generated">
            <a:extLst>
              <a:ext uri="{FF2B5EF4-FFF2-40B4-BE49-F238E27FC236}">
                <a16:creationId xmlns:a16="http://schemas.microsoft.com/office/drawing/2014/main" id="{AE72329B-FCCE-4CC0-89F0-27B13515779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524328" y="4515966"/>
            <a:ext cx="1152128" cy="275080"/>
          </a:xfrm>
        </p:spPr>
      </p:pic>
      <p:pic>
        <p:nvPicPr>
          <p:cNvPr id="3" name="Picture 2">
            <a:extLst>
              <a:ext uri="{FF2B5EF4-FFF2-40B4-BE49-F238E27FC236}">
                <a16:creationId xmlns:a16="http://schemas.microsoft.com/office/drawing/2014/main" id="{09D80932-87EE-4FBB-AB0E-76427D04D032}"/>
              </a:ext>
            </a:extLst>
          </p:cNvPr>
          <p:cNvPicPr>
            <a:picLocks noChangeAspect="1"/>
          </p:cNvPicPr>
          <p:nvPr/>
        </p:nvPicPr>
        <p:blipFill>
          <a:blip r:embed="rId4"/>
          <a:stretch>
            <a:fillRect/>
          </a:stretch>
        </p:blipFill>
        <p:spPr>
          <a:xfrm>
            <a:off x="486405" y="1347614"/>
            <a:ext cx="4085595" cy="253907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7572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30222C8A-7389-449F-8569-AA05E0E7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04ACCC8-8C24-483D-B667-A3ED76290A7F}"/>
              </a:ext>
            </a:extLst>
          </p:cNvPr>
          <p:cNvSpPr txBox="1"/>
          <p:nvPr/>
        </p:nvSpPr>
        <p:spPr>
          <a:xfrm>
            <a:off x="2348753" y="1186755"/>
            <a:ext cx="4446494" cy="954107"/>
          </a:xfrm>
          <a:prstGeom prst="rect">
            <a:avLst/>
          </a:prstGeom>
          <a:noFill/>
        </p:spPr>
        <p:txBody>
          <a:bodyPr wrap="square" rtlCol="0">
            <a:spAutoFit/>
          </a:bodyPr>
          <a:lstStyle/>
          <a:p>
            <a:pPr algn="ctr"/>
            <a:r>
              <a:rPr lang="en-GB" sz="2800" dirty="0">
                <a:solidFill>
                  <a:srgbClr val="E31B23"/>
                </a:solidFill>
                <a:latin typeface="+mj-lt"/>
              </a:rPr>
              <a:t>Student Sponsor compliance – overarching themes</a:t>
            </a:r>
          </a:p>
        </p:txBody>
      </p:sp>
      <p:pic>
        <p:nvPicPr>
          <p:cNvPr id="7" name="Content Placeholder 5" descr="Logo&#10;&#10;Description automatically generated">
            <a:extLst>
              <a:ext uri="{FF2B5EF4-FFF2-40B4-BE49-F238E27FC236}">
                <a16:creationId xmlns:a16="http://schemas.microsoft.com/office/drawing/2014/main" id="{EEED3D38-17DB-43A0-96A5-54D3BCEB59F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4528918"/>
            <a:ext cx="1152128" cy="275080"/>
          </a:xfrm>
        </p:spPr>
      </p:pic>
    </p:spTree>
    <p:extLst>
      <p:ext uri="{BB962C8B-B14F-4D97-AF65-F5344CB8AC3E}">
        <p14:creationId xmlns:p14="http://schemas.microsoft.com/office/powerpoint/2010/main" val="414501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PPRESENTATIONGUID" val="7a63f7c3-d763-4ca9-8229-13d2293bbf4c"/>
  <p:tag name="TPVERSION" val="8"/>
  <p:tag name="TPFULLVERSION" val="8.9.7.1"/>
  <p:tag name="PPTVERSION" val="16"/>
  <p:tag name="TPOS" val="2"/>
  <p:tag name="TPLASTSAVEVERSION" val="6.4 PC"/>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0CE104F185C5447C83ED30EEA87CA2C9&lt;/guid&gt;&#10;        &lt;description /&gt;&#10;        &lt;date&gt;9/9/2022 3:59:3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50E083F721524815ACDE72DB2481401E&lt;/guid&gt;&#10;            &lt;repollguid&gt;95B7EA804121482C9453692697B0F893&lt;/repollguid&gt;&#10;            &lt;sourceid&gt;7F8CDC66B71D4408A81F8C23725DF476&lt;/sourceid&gt;&#10;            &lt;narrativeguid&gt;00000000000000000000000000000000&lt;/narrativeguid&gt;&#10;            &lt;questiontext&gt;On a scale of zero to five, how would you describe your experience with Tier 4/Child Student sponsorship?&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1&lt;/bulletstyle&gt;&#10;            &lt;answers&gt;&#10;                &lt;answer&gt;&#10;                    &lt;guid&gt;191077156B41401C85490CBCA6DC05E7&lt;/guid&gt;&#10;                    &lt;answertext&gt;None until today&lt;/answertext&gt;&#10;                    &lt;valuetype&gt;0&lt;/valuetype&gt;&#10;                &lt;/answer&gt;&#10;                &lt;answer&gt;&#10;                    &lt;guid&gt;08C5C1230796453880AAC6C77127DCC7&lt;/guid&gt;&#10;                    &lt;answertext&gt;I've recently taken this on as new role and have yet to assign a CAS&lt;/answertext&gt;&#10;                    &lt;valuetype&gt;0&lt;/valuetype&gt;&#10;                &lt;/answer&gt;&#10;                &lt;answer&gt;&#10;                    &lt;guid&gt;911AC8A7FFF64EBCA7B91177856B2F48&lt;/guid&gt;&#10;                    &lt;answertext&gt;I’ve assigned one/some CAS, but don’t feel very comfortable&lt;/answertext&gt;&#10;                    &lt;valuetype&gt;0&lt;/valuetype&gt;&#10;                &lt;/answer&gt;&#10;                &lt;answer&gt;&#10;                    &lt;guid&gt;A4F21BC894164A8F9AFC9AE7E9D37FF4&lt;/guid&gt;&#10;                    &lt;answertext&gt;I’ve been doing this for years but never feel entirely comfortable&lt;/answertext&gt;&#10;                    &lt;valuetype&gt;0&lt;/valuetype&gt;&#10;                &lt;/answer&gt;&#10;                &lt;answer&gt;&#10;                    &lt;guid&gt;5D03994122504BB097E5DAE06A9D42E5&lt;/guid&gt;&#10;                    &lt;answertext&gt;I’ve been doing this for years and feel pretty confident&lt;/answertext&gt;&#10;                    &lt;valuetype&gt;0&lt;/valuetype&gt;&#10;                &lt;/answer&gt;&#10;                &lt;answer&gt;&#10;                    &lt;guid&gt;116E8E04C3AB4062A587CCE1CD5EE5DB&lt;/guid&gt;&#10;                    &lt;answertext&gt;The Home Office ring me for advic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ZEROBASED" val="True"/>
</p:tagLst>
</file>

<file path=ppt/theme/theme1.xml><?xml version="1.0" encoding="utf-8"?>
<a:theme xmlns:a="http://schemas.openxmlformats.org/drawingml/2006/main" name="VwVPresentation">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Presentation Template Jan 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200" b="0" i="0" u="none" strike="noStrike" cap="none" normalizeH="0" baseline="0" smtClean="0">
            <a:ln>
              <a:noFill/>
            </a:ln>
            <a:solidFill>
              <a:srgbClr val="000000"/>
            </a:solidFill>
            <a:effectLst/>
            <a:latin typeface="Calibri" pitchFamily="34" charset="0"/>
            <a:sym typeface="Times New Roman" pitchFamily="18" charset="0"/>
          </a:defRPr>
        </a:defPPr>
      </a:lstStyle>
    </a:spDef>
    <a:lnDef>
      <a:spPr bwMode="auto">
        <a:xfrm>
          <a:off x="0" y="0"/>
          <a:ext cx="1" cy="1"/>
        </a:xfrm>
        <a:custGeom>
          <a:avLst/>
          <a:gdLst/>
          <a:ahLst/>
          <a:cxnLst/>
          <a:rect l="0" t="0" r="0" b="0"/>
          <a:pathLst/>
        </a:custGeom>
        <a:solidFill>
          <a:srgbClr val="00CC99"/>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200" b="0" i="0" u="none" strike="noStrike" cap="none" normalizeH="0" baseline="0" smtClean="0">
            <a:ln>
              <a:noFill/>
            </a:ln>
            <a:solidFill>
              <a:srgbClr val="000000"/>
            </a:solidFill>
            <a:effectLst/>
            <a:latin typeface="Calibri" pitchFamily="34" charset="0"/>
            <a:sym typeface="Times New Roman" pitchFamily="18" charset="0"/>
          </a:defRPr>
        </a:defPPr>
      </a:lstStyle>
    </a:lnDef>
  </a:objectDefaults>
  <a:extraClrSchemeLst>
    <a:extraClrScheme>
      <a:clrScheme name="Presentation Template Jan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4795</TotalTime>
  <Words>5604</Words>
  <Application>Microsoft Office PowerPoint</Application>
  <PresentationFormat>On-screen Show (16:9)</PresentationFormat>
  <Paragraphs>566</Paragraphs>
  <Slides>77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Amasis MT Pro Medium</vt:lpstr>
      <vt:lpstr>Arial</vt:lpstr>
      <vt:lpstr>Calibri</vt:lpstr>
      <vt:lpstr>Courier New</vt:lpstr>
      <vt:lpstr>Times New Roman</vt:lpstr>
      <vt:lpstr>Wingdings</vt:lpstr>
      <vt:lpstr>VwVPresentation</vt:lpstr>
      <vt:lpstr>PowerPoint Presentation</vt:lpstr>
      <vt:lpstr>PowerPoint Presentation</vt:lpstr>
      <vt:lpstr>But before we get started, please tell us about yourself and your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ELD</Manager>
  <Company>Veale Wasbrough Vizards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Jack Merrell</dc:creator>
  <dc:description>On House style &gt; Office templates page</dc:description>
  <cp:lastModifiedBy>Tom Brett Young</cp:lastModifiedBy>
  <cp:revision>157</cp:revision>
  <dcterms:created xsi:type="dcterms:W3CDTF">2021-04-01T13:38:11Z</dcterms:created>
  <dcterms:modified xsi:type="dcterms:W3CDTF">2024-01-29T16:14:26Z</dcterms:modified>
</cp:coreProperties>
</file>